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73" r:id="rId5"/>
  </p:sldMasterIdLst>
  <p:notesMasterIdLst>
    <p:notesMasterId r:id="rId53"/>
  </p:notesMasterIdLst>
  <p:handoutMasterIdLst>
    <p:handoutMasterId r:id="rId54"/>
  </p:handoutMasterIdLst>
  <p:sldIdLst>
    <p:sldId id="327" r:id="rId6"/>
    <p:sldId id="330" r:id="rId7"/>
    <p:sldId id="331" r:id="rId8"/>
    <p:sldId id="332" r:id="rId9"/>
    <p:sldId id="298" r:id="rId10"/>
    <p:sldId id="334" r:id="rId11"/>
    <p:sldId id="263" r:id="rId12"/>
    <p:sldId id="299" r:id="rId13"/>
    <p:sldId id="302" r:id="rId14"/>
    <p:sldId id="264" r:id="rId15"/>
    <p:sldId id="336" r:id="rId16"/>
    <p:sldId id="266" r:id="rId17"/>
    <p:sldId id="265" r:id="rId18"/>
    <p:sldId id="276" r:id="rId19"/>
    <p:sldId id="303" r:id="rId20"/>
    <p:sldId id="293" r:id="rId21"/>
    <p:sldId id="277" r:id="rId22"/>
    <p:sldId id="284" r:id="rId23"/>
    <p:sldId id="269" r:id="rId24"/>
    <p:sldId id="304" r:id="rId25"/>
    <p:sldId id="307" r:id="rId26"/>
    <p:sldId id="305"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74"/>
  </p:normalViewPr>
  <p:slideViewPr>
    <p:cSldViewPr snapToGrid="0" snapToObjects="1">
      <p:cViewPr varScale="1">
        <p:scale>
          <a:sx n="97" d="100"/>
          <a:sy n="97" d="100"/>
        </p:scale>
        <p:origin x="10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80675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6175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88519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1573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78677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1266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4872778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bg-BG"/>
              <a:t>Редакт. стил загл. образец</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a:t>Щракнете, за да редактирате стила на подзаглавието в образеца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1554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bg-BG"/>
              <a:t>Редакт. стил загл. образец</a:t>
            </a:r>
            <a:endParaRPr lang="en-US" dirty="0"/>
          </a:p>
        </p:txBody>
      </p:sp>
      <p:sp>
        <p:nvSpPr>
          <p:cNvPr id="3" name="Content Placeholder 2"/>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39209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Заглавка разд.">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bg-BG"/>
              <a:t>Редакт. стил загл. образец</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40638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Редакт. стил загл. образец</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9126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a:t>Редакт. стил загл. образец</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62784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bg-BG"/>
              <a:t>Редакт. стил загл. образец</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5279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92190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bg-BG"/>
              <a:t>Редакт. стил загл. образец</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42A54C80-263E-416B-A8E0-580EDEADCBDC}" type="datetimeFigureOut">
              <a:rPr lang="en-US" dirty="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0172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bg-BG"/>
              <a:t>Редакт. стил загл. образец</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a:t>Щракнете върху иконата, за да добавите картина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21637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bg-BG"/>
              <a:t>Редакт. стил загл. образец</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65756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bg-BG"/>
              <a:t>Редакт. стил загл. образец</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76307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bg-BG"/>
              <a:t>Редакт. стил загл. образец</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62639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Картичка с име на цитат">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bg-BG"/>
              <a:t>Редакт. стил загл. образец</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60760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ue или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bg-BG"/>
              <a:t>Редакт. стил загл. образец</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7683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Редакт. стил загл. образец</a:t>
            </a:r>
            <a:endParaRPr lang="en-US" dirty="0"/>
          </a:p>
        </p:txBody>
      </p:sp>
      <p:sp>
        <p:nvSpPr>
          <p:cNvPr id="3" name="Vertical Text Placeholder 2"/>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36412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bg-BG"/>
              <a:t>Редакт. стил загл. образец</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48693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72660569"/>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08568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9762066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71" r:id="rId14"/>
    <p:sldLayoutId id="21474837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bg-BG"/>
              <a:t>Редакт. стил загл. образец</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7844476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nail-A/capstone_project" TargetMode="External"/><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23146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Danail Arabadzhiev</a:t>
            </a:r>
          </a:p>
          <a:p>
            <a:r>
              <a:rPr lang="en-US" dirty="0">
                <a:solidFill>
                  <a:schemeClr val="bg2"/>
                </a:solidFill>
                <a:latin typeface="Abadi" panose="020B0604020104020204" pitchFamily="34" charset="0"/>
                <a:ea typeface="SF Pro" pitchFamily="2" charset="0"/>
                <a:cs typeface="SF Pro" pitchFamily="2" charset="0"/>
              </a:rPr>
              <a:t>October 9,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942" y="2055149"/>
            <a:ext cx="8975725" cy="4351338"/>
          </a:xfrm>
          <a:prstGeom prst="rect">
            <a:avLst/>
          </a:prstGeom>
        </p:spPr>
        <p:txBody>
          <a:bodyPr>
            <a:normAutofit fontScale="92500" lnSpcReduction="10000"/>
          </a:bodyPr>
          <a:lstStyle/>
          <a:p>
            <a:pPr>
              <a:lnSpc>
                <a:spcPct val="120000"/>
              </a:lnSpc>
              <a:spcBef>
                <a:spcPts val="1400"/>
              </a:spcBef>
            </a:pPr>
            <a:r>
              <a:rPr lang="en-US" sz="2400" dirty="0">
                <a:solidFill>
                  <a:schemeClr val="accent3">
                    <a:lumMod val="25000"/>
                  </a:schemeClr>
                </a:solidFill>
                <a:latin typeface="Abadi"/>
              </a:rPr>
              <a:t>After loading the data into a </a:t>
            </a:r>
            <a:r>
              <a:rPr lang="en-US" sz="2400" dirty="0" err="1">
                <a:solidFill>
                  <a:schemeClr val="accent3">
                    <a:lumMod val="25000"/>
                  </a:schemeClr>
                </a:solidFill>
                <a:latin typeface="Abadi"/>
              </a:rPr>
              <a:t>DataFrame</a:t>
            </a:r>
            <a:r>
              <a:rPr lang="en-US" sz="2400" dirty="0">
                <a:solidFill>
                  <a:schemeClr val="accent3">
                    <a:lumMod val="25000"/>
                  </a:schemeClr>
                </a:solidFill>
                <a:latin typeface="Abadi"/>
              </a:rPr>
              <a:t> from the API:</a:t>
            </a:r>
          </a:p>
          <a:p>
            <a:pPr>
              <a:lnSpc>
                <a:spcPct val="120000"/>
              </a:lnSpc>
              <a:spcBef>
                <a:spcPts val="1400"/>
              </a:spcBef>
            </a:pPr>
            <a:r>
              <a:rPr lang="en-US" sz="2400" dirty="0">
                <a:solidFill>
                  <a:schemeClr val="accent3">
                    <a:lumMod val="25000"/>
                  </a:schemeClr>
                </a:solidFill>
                <a:latin typeface="Abadi"/>
              </a:rPr>
              <a:t>Trimming Columns: Kept only “rocket,” “payloads,” “launchpad,” “cores,” “</a:t>
            </a:r>
            <a:r>
              <a:rPr lang="en-US" sz="2400" dirty="0" err="1">
                <a:solidFill>
                  <a:schemeClr val="accent3">
                    <a:lumMod val="25000"/>
                  </a:schemeClr>
                </a:solidFill>
                <a:latin typeface="Abadi"/>
              </a:rPr>
              <a:t>flight_number</a:t>
            </a:r>
            <a:r>
              <a:rPr lang="en-US" sz="2400" dirty="0">
                <a:solidFill>
                  <a:schemeClr val="accent3">
                    <a:lumMod val="25000"/>
                  </a:schemeClr>
                </a:solidFill>
                <a:latin typeface="Abadi"/>
              </a:rPr>
              <a:t>,” and “</a:t>
            </a:r>
            <a:r>
              <a:rPr lang="en-US" sz="2400" dirty="0" err="1">
                <a:solidFill>
                  <a:schemeClr val="accent3">
                    <a:lumMod val="25000"/>
                  </a:schemeClr>
                </a:solidFill>
                <a:latin typeface="Abadi"/>
              </a:rPr>
              <a:t>date_utc</a:t>
            </a:r>
            <a:r>
              <a:rPr lang="en-US" sz="2400" dirty="0">
                <a:solidFill>
                  <a:schemeClr val="accent3">
                    <a:lumMod val="25000"/>
                  </a:schemeClr>
                </a:solidFill>
                <a:latin typeface="Abadi"/>
              </a:rPr>
              <a:t>.” Rows with multiple cores/payloads were removed, and “</a:t>
            </a:r>
            <a:r>
              <a:rPr lang="en-US" sz="2400" dirty="0" err="1">
                <a:solidFill>
                  <a:schemeClr val="accent3">
                    <a:lumMod val="25000"/>
                  </a:schemeClr>
                </a:solidFill>
                <a:latin typeface="Abadi"/>
              </a:rPr>
              <a:t>date_utc</a:t>
            </a:r>
            <a:r>
              <a:rPr lang="en-US" sz="2400" dirty="0">
                <a:solidFill>
                  <a:schemeClr val="accent3">
                    <a:lumMod val="25000"/>
                  </a:schemeClr>
                </a:solidFill>
                <a:latin typeface="Abadi"/>
              </a:rPr>
              <a:t>” was converted to datetime format.</a:t>
            </a:r>
          </a:p>
          <a:p>
            <a:pPr>
              <a:lnSpc>
                <a:spcPct val="120000"/>
              </a:lnSpc>
              <a:spcBef>
                <a:spcPts val="1400"/>
              </a:spcBef>
            </a:pPr>
            <a:r>
              <a:rPr lang="en-US" sz="2400" dirty="0">
                <a:solidFill>
                  <a:schemeClr val="accent3">
                    <a:lumMod val="25000"/>
                  </a:schemeClr>
                </a:solidFill>
                <a:latin typeface="Abadi"/>
              </a:rPr>
              <a:t>Filtering Data: Extracted information for Falcon 9 boosters, including Booster Version, Payload Mass, Longitude, Latitude, and Outcome.</a:t>
            </a:r>
          </a:p>
          <a:p>
            <a:pPr>
              <a:lnSpc>
                <a:spcPct val="120000"/>
              </a:lnSpc>
              <a:spcBef>
                <a:spcPts val="1400"/>
              </a:spcBef>
            </a:pPr>
            <a:r>
              <a:rPr lang="en-US" sz="2400" dirty="0">
                <a:solidFill>
                  <a:schemeClr val="accent3">
                    <a:lumMod val="25000"/>
                  </a:schemeClr>
                </a:solidFill>
                <a:latin typeface="Abadi"/>
              </a:rPr>
              <a:t>Handling Missing Values: Checked for missing data, which was found only in the Payload Mass column; filled these using the mean of other entries.</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SpaceX API</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117" y="1889076"/>
            <a:ext cx="8975725" cy="4351338"/>
          </a:xfrm>
          <a:prstGeom prst="rect">
            <a:avLst/>
          </a:prstGeom>
        </p:spPr>
        <p:txBody>
          <a:bodyPr>
            <a:normAutofit fontScale="77500" lnSpcReduction="20000"/>
          </a:bodyPr>
          <a:lstStyle/>
          <a:p>
            <a:pPr>
              <a:lnSpc>
                <a:spcPct val="120000"/>
              </a:lnSpc>
              <a:spcBef>
                <a:spcPts val="1400"/>
              </a:spcBef>
            </a:pPr>
            <a:r>
              <a:rPr lang="en-US" sz="2400" dirty="0">
                <a:solidFill>
                  <a:schemeClr val="accent3">
                    <a:lumMod val="25000"/>
                  </a:schemeClr>
                </a:solidFill>
                <a:latin typeface="Abadi"/>
              </a:rPr>
              <a:t>After finding which table to use for the </a:t>
            </a:r>
            <a:r>
              <a:rPr lang="en-US" sz="2400" dirty="0" err="1">
                <a:solidFill>
                  <a:schemeClr val="accent3">
                    <a:lumMod val="25000"/>
                  </a:schemeClr>
                </a:solidFill>
                <a:latin typeface="Abadi"/>
              </a:rPr>
              <a:t>WebScraping</a:t>
            </a:r>
            <a:r>
              <a:rPr lang="en-US" sz="2400" dirty="0">
                <a:solidFill>
                  <a:schemeClr val="accent3">
                    <a:lumMod val="25000"/>
                  </a:schemeClr>
                </a:solidFill>
                <a:latin typeface="Abadi"/>
              </a:rPr>
              <a:t>:</a:t>
            </a:r>
          </a:p>
          <a:p>
            <a:pPr>
              <a:lnSpc>
                <a:spcPct val="120000"/>
              </a:lnSpc>
              <a:spcBef>
                <a:spcPts val="1400"/>
              </a:spcBef>
            </a:pPr>
            <a:r>
              <a:rPr lang="en-US" sz="2400" b="1" dirty="0">
                <a:solidFill>
                  <a:schemeClr val="accent3">
                    <a:lumMod val="25000"/>
                  </a:schemeClr>
                </a:solidFill>
                <a:latin typeface="Abadi"/>
              </a:rPr>
              <a:t>Identify Table Headers: </a:t>
            </a:r>
            <a:r>
              <a:rPr lang="en-US" sz="2400" dirty="0">
                <a:solidFill>
                  <a:schemeClr val="accent3">
                    <a:lumMod val="25000"/>
                  </a:schemeClr>
                </a:solidFill>
                <a:latin typeface="Abadi"/>
              </a:rPr>
              <a:t>Located the relevant table and stored its headers using </a:t>
            </a:r>
            <a:r>
              <a:rPr lang="en-US" sz="2400" i="1" dirty="0" err="1">
                <a:solidFill>
                  <a:schemeClr val="accent3">
                    <a:lumMod val="25000"/>
                  </a:schemeClr>
                </a:solidFill>
                <a:latin typeface="Abadi"/>
              </a:rPr>
              <a:t>first_launch_table.find_all</a:t>
            </a:r>
            <a:r>
              <a:rPr lang="en-US" sz="2400" i="1" dirty="0">
                <a:solidFill>
                  <a:schemeClr val="accent3">
                    <a:lumMod val="25000"/>
                  </a:schemeClr>
                </a:solidFill>
                <a:latin typeface="Abadi"/>
              </a:rPr>
              <a:t>('</a:t>
            </a:r>
            <a:r>
              <a:rPr lang="en-US" sz="2400" i="1" dirty="0" err="1">
                <a:solidFill>
                  <a:schemeClr val="accent3">
                    <a:lumMod val="25000"/>
                  </a:schemeClr>
                </a:solidFill>
                <a:latin typeface="Abadi"/>
              </a:rPr>
              <a:t>th</a:t>
            </a:r>
            <a:r>
              <a:rPr lang="en-US" sz="2400" i="1" dirty="0">
                <a:solidFill>
                  <a:schemeClr val="accent3">
                    <a:lumMod val="25000"/>
                  </a:schemeClr>
                </a:solidFill>
                <a:latin typeface="Abadi"/>
              </a:rPr>
              <a:t>’). </a:t>
            </a:r>
            <a:r>
              <a:rPr lang="en-US" sz="2400" dirty="0">
                <a:solidFill>
                  <a:schemeClr val="accent3">
                    <a:lumMod val="25000"/>
                  </a:schemeClr>
                </a:solidFill>
                <a:latin typeface="Abadi"/>
              </a:rPr>
              <a:t>Used the </a:t>
            </a:r>
            <a:r>
              <a:rPr lang="en-US" sz="2400" i="1" dirty="0" err="1">
                <a:solidFill>
                  <a:schemeClr val="accent3">
                    <a:lumMod val="25000"/>
                  </a:schemeClr>
                </a:solidFill>
                <a:latin typeface="Abadi"/>
              </a:rPr>
              <a:t>extract_column_from_header</a:t>
            </a:r>
            <a:r>
              <a:rPr lang="en-US" sz="2400" i="1" dirty="0">
                <a:solidFill>
                  <a:schemeClr val="accent3">
                    <a:lumMod val="25000"/>
                  </a:schemeClr>
                </a:solidFill>
                <a:latin typeface="Abadi"/>
              </a:rPr>
              <a:t> </a:t>
            </a:r>
            <a:r>
              <a:rPr lang="en-US" sz="2400" dirty="0">
                <a:solidFill>
                  <a:schemeClr val="accent3">
                    <a:lumMod val="25000"/>
                  </a:schemeClr>
                </a:solidFill>
                <a:latin typeface="Abadi"/>
              </a:rPr>
              <a:t>function to gather all necessary columns.</a:t>
            </a:r>
          </a:p>
          <a:p>
            <a:pPr>
              <a:lnSpc>
                <a:spcPct val="120000"/>
              </a:lnSpc>
              <a:spcBef>
                <a:spcPts val="1400"/>
              </a:spcBef>
            </a:pPr>
            <a:r>
              <a:rPr lang="en-US" sz="2400" b="1" dirty="0">
                <a:solidFill>
                  <a:schemeClr val="accent3">
                    <a:lumMod val="25000"/>
                  </a:schemeClr>
                </a:solidFill>
                <a:latin typeface="Abadi"/>
              </a:rPr>
              <a:t>Create Data Dictionary: </a:t>
            </a:r>
            <a:r>
              <a:rPr lang="en-US" sz="2400" dirty="0">
                <a:solidFill>
                  <a:schemeClr val="accent3">
                    <a:lumMod val="25000"/>
                  </a:schemeClr>
                </a:solidFill>
                <a:latin typeface="Abadi"/>
              </a:rPr>
              <a:t>Initialized a dictionary with column names as keys and empty lists as values.</a:t>
            </a:r>
          </a:p>
          <a:p>
            <a:pPr>
              <a:lnSpc>
                <a:spcPct val="120000"/>
              </a:lnSpc>
              <a:spcBef>
                <a:spcPts val="1400"/>
              </a:spcBef>
            </a:pPr>
            <a:r>
              <a:rPr lang="en-US" sz="2400" b="1" dirty="0">
                <a:solidFill>
                  <a:schemeClr val="accent3">
                    <a:lumMod val="25000"/>
                  </a:schemeClr>
                </a:solidFill>
                <a:latin typeface="Abadi"/>
              </a:rPr>
              <a:t>Iterate Through Table Rows: </a:t>
            </a:r>
            <a:r>
              <a:rPr lang="en-US" sz="2400" dirty="0">
                <a:solidFill>
                  <a:schemeClr val="accent3">
                    <a:lumMod val="25000"/>
                  </a:schemeClr>
                </a:solidFill>
                <a:latin typeface="Abadi"/>
              </a:rPr>
              <a:t>Used a predefined function to loop through each row in the table ("</a:t>
            </a:r>
            <a:r>
              <a:rPr lang="en-US" sz="2400" dirty="0" err="1">
                <a:solidFill>
                  <a:schemeClr val="accent3">
                    <a:lumMod val="25000"/>
                  </a:schemeClr>
                </a:solidFill>
                <a:latin typeface="Abadi"/>
              </a:rPr>
              <a:t>wikitable</a:t>
            </a:r>
            <a:r>
              <a:rPr lang="en-US" sz="2400" dirty="0">
                <a:solidFill>
                  <a:schemeClr val="accent3">
                    <a:lumMod val="25000"/>
                  </a:schemeClr>
                </a:solidFill>
                <a:latin typeface="Abadi"/>
              </a:rPr>
              <a:t> </a:t>
            </a:r>
            <a:r>
              <a:rPr lang="en-US" sz="2400" dirty="0" err="1">
                <a:solidFill>
                  <a:schemeClr val="accent3">
                    <a:lumMod val="25000"/>
                  </a:schemeClr>
                </a:solidFill>
                <a:latin typeface="Abadi"/>
              </a:rPr>
              <a:t>plainrowheaders</a:t>
            </a:r>
            <a:r>
              <a:rPr lang="en-US" sz="2400" dirty="0">
                <a:solidFill>
                  <a:schemeClr val="accent3">
                    <a:lumMod val="25000"/>
                  </a:schemeClr>
                </a:solidFill>
                <a:latin typeface="Abadi"/>
              </a:rPr>
              <a:t> collapsible"). Verified if the row's header contained a flight number and if it was a digit to confirm it as a valid record.</a:t>
            </a:r>
          </a:p>
          <a:p>
            <a:pPr>
              <a:lnSpc>
                <a:spcPct val="120000"/>
              </a:lnSpc>
              <a:spcBef>
                <a:spcPts val="1400"/>
              </a:spcBef>
            </a:pPr>
            <a:r>
              <a:rPr lang="en-US" sz="2400" b="1" dirty="0">
                <a:solidFill>
                  <a:schemeClr val="accent3">
                    <a:lumMod val="25000"/>
                  </a:schemeClr>
                </a:solidFill>
                <a:latin typeface="Abadi"/>
              </a:rPr>
              <a:t>Extract and Store Data: </a:t>
            </a:r>
            <a:r>
              <a:rPr lang="en-US" sz="2400" dirty="0">
                <a:solidFill>
                  <a:schemeClr val="accent3">
                    <a:lumMod val="25000"/>
                  </a:schemeClr>
                </a:solidFill>
                <a:latin typeface="Abadi"/>
              </a:rPr>
              <a:t>Extracted relevant information for valid records and assigned it to the correct keys in the dictionary. After the process was complete it was loaded into a </a:t>
            </a:r>
            <a:r>
              <a:rPr lang="en-US" sz="2400" dirty="0" err="1">
                <a:solidFill>
                  <a:schemeClr val="accent3">
                    <a:lumMod val="25000"/>
                  </a:schemeClr>
                </a:solidFill>
                <a:latin typeface="Abadi"/>
              </a:rPr>
              <a:t>DataFrame</a:t>
            </a:r>
            <a:r>
              <a:rPr lang="en-US" sz="2400" dirty="0">
                <a:solidFill>
                  <a:schemeClr val="accent3">
                    <a:lumMod val="25000"/>
                  </a:schemeClr>
                </a:solidFill>
                <a:latin typeface="Abadi"/>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Scraping</a:t>
            </a:r>
          </a:p>
        </p:txBody>
      </p:sp>
    </p:spTree>
    <p:extLst>
      <p:ext uri="{BB962C8B-B14F-4D97-AF65-F5344CB8AC3E}">
        <p14:creationId xmlns:p14="http://schemas.microsoft.com/office/powerpoint/2010/main" val="104275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21398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main charts used in this section were created in order to see the relationship between Flight Number, Payload Mass, Launch Site, Orbit and Year with Success. The reason they were created was in order to find visible correlation between the above mentioned variables. </a:t>
            </a:r>
          </a:p>
          <a:p>
            <a:r>
              <a:rPr lang="en-US" sz="2200" dirty="0" err="1">
                <a:solidFill>
                  <a:schemeClr val="accent3">
                    <a:lumMod val="25000"/>
                  </a:schemeClr>
                </a:solidFill>
                <a:latin typeface="Abadi"/>
              </a:rPr>
              <a:t>edadataviz.ipynb</a:t>
            </a:r>
            <a:r>
              <a:rPr lang="en-US" sz="2200" dirty="0">
                <a:solidFill>
                  <a:schemeClr val="accent3">
                    <a:lumMod val="25000"/>
                  </a:schemeClr>
                </a:solidFill>
                <a:latin typeface="Abadi"/>
              </a:rPr>
              <a:t> is the file where you can in detail see the specific charts created.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Display the names of the unique launch sites in the space mission – pretty explanatory. It is really needed to know all the launch sites as it might be a major factor.</a:t>
            </a:r>
          </a:p>
          <a:p>
            <a:pPr>
              <a:lnSpc>
                <a:spcPct val="100000"/>
              </a:lnSpc>
              <a:spcBef>
                <a:spcPts val="1400"/>
              </a:spcBef>
            </a:pPr>
            <a:r>
              <a:rPr lang="en-US" sz="2200" dirty="0">
                <a:solidFill>
                  <a:schemeClr val="accent3">
                    <a:lumMod val="25000"/>
                  </a:schemeClr>
                </a:solidFill>
                <a:latin typeface="Abadi"/>
              </a:rPr>
              <a:t>Find the payload mass carried by boosters launched by NASA</a:t>
            </a:r>
          </a:p>
          <a:p>
            <a:pPr>
              <a:lnSpc>
                <a:spcPct val="100000"/>
              </a:lnSpc>
              <a:spcBef>
                <a:spcPts val="1400"/>
              </a:spcBef>
            </a:pPr>
            <a:r>
              <a:rPr lang="en-US" sz="2200" dirty="0">
                <a:solidFill>
                  <a:schemeClr val="accent3">
                    <a:lumMod val="25000"/>
                  </a:schemeClr>
                </a:solidFill>
                <a:latin typeface="Abadi"/>
              </a:rPr>
              <a:t>Find the first date when there was a successful landing</a:t>
            </a:r>
          </a:p>
          <a:p>
            <a:pPr>
              <a:lnSpc>
                <a:spcPct val="100000"/>
              </a:lnSpc>
              <a:spcBef>
                <a:spcPts val="1400"/>
              </a:spcBef>
            </a:pPr>
            <a:r>
              <a:rPr lang="en-US" sz="2200" dirty="0">
                <a:solidFill>
                  <a:schemeClr val="accent3">
                    <a:lumMod val="25000"/>
                  </a:schemeClr>
                </a:solidFill>
                <a:latin typeface="Abadi"/>
              </a:rPr>
              <a:t>Find the total number of successful and unsuccessful mission outcomes</a:t>
            </a:r>
          </a:p>
          <a:p>
            <a:pPr>
              <a:lnSpc>
                <a:spcPct val="100000"/>
              </a:lnSpc>
              <a:spcBef>
                <a:spcPts val="1400"/>
              </a:spcBef>
            </a:pPr>
            <a:r>
              <a:rPr lang="en-US" sz="2200" dirty="0">
                <a:solidFill>
                  <a:schemeClr val="accent3">
                    <a:lumMod val="25000"/>
                  </a:schemeClr>
                </a:solidFill>
                <a:latin typeface="Abadi"/>
              </a:rPr>
              <a:t>List the names of the booster versions which have carried the maximum payload mass</a:t>
            </a:r>
          </a:p>
          <a:p>
            <a:pPr>
              <a:lnSpc>
                <a:spcPct val="100000"/>
              </a:lnSpc>
              <a:spcBef>
                <a:spcPts val="1400"/>
              </a:spcBef>
            </a:pP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eda</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sql-coursera_sqlite.ipynb</a:t>
            </a:r>
            <a:r>
              <a:rPr lang="en-US" sz="2200" dirty="0">
                <a:solidFill>
                  <a:schemeClr val="accent3">
                    <a:lumMod val="25000"/>
                  </a:schemeClr>
                </a:solidFill>
                <a:latin typeface="Abadi" panose="020B0604020104020204" pitchFamily="34" charset="0"/>
              </a:rPr>
              <a:t> is the file where you can see my SQL queries.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74838"/>
            <a:ext cx="10618839" cy="43513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objects used in the creation of the map were Map, Markers, </a:t>
            </a:r>
            <a:r>
              <a:rPr lang="en-US" sz="2200" dirty="0" err="1">
                <a:solidFill>
                  <a:schemeClr val="accent3">
                    <a:lumMod val="25000"/>
                  </a:schemeClr>
                </a:solidFill>
                <a:latin typeface="Abadi" panose="020B0604020104020204" pitchFamily="34" charset="0"/>
              </a:rPr>
              <a:t>MarkerClusters</a:t>
            </a:r>
            <a:r>
              <a:rPr lang="en-US" sz="2200" dirty="0">
                <a:solidFill>
                  <a:schemeClr val="accent3">
                    <a:lumMod val="25000"/>
                  </a:schemeClr>
                </a:solidFill>
                <a:latin typeface="Abadi" panose="020B0604020104020204" pitchFamily="34" charset="0"/>
              </a:rPr>
              <a:t>, Circles, </a:t>
            </a:r>
            <a:r>
              <a:rPr lang="en-US" sz="2200" dirty="0" err="1">
                <a:solidFill>
                  <a:schemeClr val="accent3">
                    <a:lumMod val="25000"/>
                  </a:schemeClr>
                </a:solidFill>
                <a:latin typeface="Abadi" panose="020B0604020104020204" pitchFamily="34" charset="0"/>
              </a:rPr>
              <a:t>PolyLines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and Icons. </a:t>
            </a:r>
          </a:p>
          <a:p>
            <a:pPr>
              <a:lnSpc>
                <a:spcPct val="100000"/>
              </a:lnSpc>
              <a:spcBef>
                <a:spcPts val="1400"/>
              </a:spcBef>
            </a:pPr>
            <a:r>
              <a:rPr lang="en-US" sz="2200" dirty="0">
                <a:solidFill>
                  <a:schemeClr val="accent3">
                    <a:lumMod val="25000"/>
                  </a:schemeClr>
                </a:solidFill>
                <a:latin typeface="Abadi" panose="020B0604020104020204" pitchFamily="34" charset="0"/>
              </a:rPr>
              <a:t>Map was used to initiate the map object where everything else was later added on. The reason markers were created at the beginning was to mark a point on the map where there was a launch site. Later they were used to pin-point the shore, town, railroad and highways with the help of the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indicator. </a:t>
            </a:r>
            <a:r>
              <a:rPr lang="en-US" sz="2200" dirty="0" err="1">
                <a:solidFill>
                  <a:schemeClr val="accent3">
                    <a:lumMod val="25000"/>
                  </a:schemeClr>
                </a:solidFill>
                <a:latin typeface="Abadi" panose="020B0604020104020204" pitchFamily="34" charset="0"/>
              </a:rPr>
              <a:t>MarkerClusters</a:t>
            </a:r>
            <a:r>
              <a:rPr lang="en-US" sz="2200" dirty="0">
                <a:solidFill>
                  <a:schemeClr val="accent3">
                    <a:lumMod val="25000"/>
                  </a:schemeClr>
                </a:solidFill>
                <a:latin typeface="Abadi" panose="020B0604020104020204" pitchFamily="34" charset="0"/>
              </a:rPr>
              <a:t> were used as there were a lot of markers with the same location and it made it hard to see how many of them were successful or not. Quite a useful tool. </a:t>
            </a:r>
            <a:r>
              <a:rPr lang="en-US" sz="2200" dirty="0" err="1">
                <a:solidFill>
                  <a:schemeClr val="accent3">
                    <a:lumMod val="25000"/>
                  </a:schemeClr>
                </a:solidFill>
                <a:latin typeface="Abadi" panose="020B0604020104020204" pitchFamily="34" charset="0"/>
              </a:rPr>
              <a:t>PolyLines</a:t>
            </a:r>
            <a:r>
              <a:rPr lang="en-US" sz="2200" dirty="0">
                <a:solidFill>
                  <a:schemeClr val="accent3">
                    <a:lumMod val="25000"/>
                  </a:schemeClr>
                </a:solidFill>
                <a:latin typeface="Abadi" panose="020B0604020104020204" pitchFamily="34" charset="0"/>
              </a:rPr>
              <a:t> were used to connect two points. Icons were used just for visuals. Circle was used around the marker points to visually create an area around them.</a:t>
            </a:r>
          </a:p>
          <a:p>
            <a:pPr>
              <a:lnSpc>
                <a:spcPct val="100000"/>
              </a:lnSpc>
              <a:spcBef>
                <a:spcPts val="1400"/>
              </a:spcBef>
            </a:pPr>
            <a:r>
              <a:rPr lang="en-US" sz="2200" dirty="0">
                <a:solidFill>
                  <a:schemeClr val="accent3">
                    <a:lumMod val="25000"/>
                  </a:schemeClr>
                </a:solidFill>
                <a:latin typeface="Abadi" panose="020B0604020104020204" pitchFamily="34" charset="0"/>
              </a:rPr>
              <a:t>You can use the </a:t>
            </a:r>
            <a:r>
              <a:rPr lang="en-US" sz="2200" dirty="0" err="1">
                <a:solidFill>
                  <a:schemeClr val="accent3">
                    <a:lumMod val="25000"/>
                  </a:schemeClr>
                </a:solidFill>
                <a:latin typeface="Abadi" panose="020B0604020104020204" pitchFamily="34" charset="0"/>
              </a:rPr>
              <a:t>lab_jupyter_launch_site_location.ipynb</a:t>
            </a:r>
            <a:r>
              <a:rPr lang="en-US" sz="2200" dirty="0">
                <a:solidFill>
                  <a:schemeClr val="accent3">
                    <a:lumMod val="25000"/>
                  </a:schemeClr>
                </a:solidFill>
                <a:latin typeface="Abadi" panose="020B0604020104020204" pitchFamily="34" charset="0"/>
              </a:rPr>
              <a:t> file for more visuals and info.</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I have added a dropdown menu and a range slider in order to make the charts interactive. With the dropdown menu you can select a specific launch site and see what is the percentage of successful launches from this specific site in the form of a pie chart. The range slider has a range of minimum of payload to maximum of payload and when it moves the graph below, which is a scatter plot that shows the successful launches per selected side, moves with it.</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interactions were added because it can easily show the ways these two things interact with the success rate and visually is the easiest way for this information to be understood.</a:t>
            </a:r>
          </a:p>
          <a:p>
            <a:pPr>
              <a:lnSpc>
                <a:spcPct val="100000"/>
              </a:lnSpc>
              <a:spcBef>
                <a:spcPts val="1400"/>
              </a:spcBef>
            </a:pPr>
            <a:r>
              <a:rPr lang="en-US" sz="2200" dirty="0">
                <a:solidFill>
                  <a:schemeClr val="accent3">
                    <a:lumMod val="25000"/>
                  </a:schemeClr>
                </a:solidFill>
                <a:latin typeface="Abadi" panose="020B0604020104020204" pitchFamily="34" charset="0"/>
              </a:rPr>
              <a:t>spacex_dash_app.py is the file where you can check this.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18621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way the machine learning models were build is pretty straightforward. As in the previous steps there was a normalization step where I used one-hot encoding to convert the categorical data into numeric so the data was ready to be fed to the models. The models used are Logistic regression, Support Vector Machines, </a:t>
            </a:r>
            <a:r>
              <a:rPr lang="en-US" sz="2200" dirty="0" err="1">
                <a:solidFill>
                  <a:schemeClr val="accent3">
                    <a:lumMod val="25000"/>
                  </a:schemeClr>
                </a:solidFill>
                <a:latin typeface="Abadi" panose="020B0604020104020204" pitchFamily="34" charset="0"/>
              </a:rPr>
              <a:t>Decission</a:t>
            </a:r>
            <a:r>
              <a:rPr lang="en-US" sz="2200" dirty="0">
                <a:solidFill>
                  <a:schemeClr val="accent3">
                    <a:lumMod val="25000"/>
                  </a:schemeClr>
                </a:solidFill>
                <a:latin typeface="Abadi" panose="020B0604020104020204" pitchFamily="34" charset="0"/>
              </a:rPr>
              <a:t> tree, and KNN as they are good for classification prediction.</a:t>
            </a:r>
          </a:p>
          <a:p>
            <a:pPr>
              <a:lnSpc>
                <a:spcPct val="100000"/>
              </a:lnSpc>
              <a:spcBef>
                <a:spcPts val="1400"/>
              </a:spcBef>
            </a:pPr>
            <a:r>
              <a:rPr lang="en-US" sz="2200" dirty="0">
                <a:solidFill>
                  <a:schemeClr val="accent3">
                    <a:lumMod val="25000"/>
                  </a:schemeClr>
                </a:solidFill>
                <a:latin typeface="Abadi" panose="020B0604020104020204" pitchFamily="34" charset="0"/>
              </a:rPr>
              <a:t>The way the models were build was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The data set was preprocessed using </a:t>
            </a:r>
            <a:r>
              <a:rPr lang="en-US" sz="2200" i="1" dirty="0" err="1">
                <a:solidFill>
                  <a:schemeClr val="accent3">
                    <a:lumMod val="25000"/>
                  </a:schemeClr>
                </a:solidFill>
                <a:latin typeface="Abadi" panose="020B0604020104020204" pitchFamily="34" charset="0"/>
              </a:rPr>
              <a:t>preprocessing.StandardScaler</a:t>
            </a:r>
            <a:r>
              <a:rPr lang="en-US" sz="2200" i="1" dirty="0">
                <a:solidFill>
                  <a:schemeClr val="accent3">
                    <a:lumMod val="25000"/>
                  </a:schemeClr>
                </a:solidFill>
                <a:latin typeface="Abadi" panose="020B0604020104020204" pitchFamily="34" charset="0"/>
              </a:rPr>
              <a:t>() and </a:t>
            </a:r>
            <a:r>
              <a:rPr lang="en-US" sz="2200" i="1" dirty="0" err="1">
                <a:solidFill>
                  <a:schemeClr val="accent3">
                    <a:lumMod val="25000"/>
                  </a:schemeClr>
                </a:solidFill>
                <a:latin typeface="Abadi" panose="020B0604020104020204" pitchFamily="34" charset="0"/>
              </a:rPr>
              <a:t>fit_transform</a:t>
            </a:r>
            <a:r>
              <a:rPr lang="en-US" sz="2200" i="1"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Then it was split into training and testing with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=0.2.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calculate the best values for the parameters which we use from a predefined list of parameters. Then the train data is fit to the best parameters in order to provide a prediction on the test data. Weirdly all the models give the same predictions with accuracy of around 83% with Decision Trees providing a best score of 90.18% on the training data.</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SpaceX_Machine</a:t>
            </a:r>
            <a:r>
              <a:rPr lang="en-US" sz="2200" dirty="0">
                <a:solidFill>
                  <a:schemeClr val="accent3">
                    <a:lumMod val="25000"/>
                  </a:schemeClr>
                </a:solidFill>
                <a:latin typeface="Abadi" panose="020B0604020104020204" pitchFamily="34" charset="0"/>
              </a:rPr>
              <a:t> Learning Prediction_Part_5.ipynb is the file for this</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40294"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One of the important conclusion that could be seen from the EDA is that with the larger the Payload Mass and the larger the number of flights, the better the chance of a successful landing. Later we can see that for some orbits they Payload mass is an important factor as their success landings are getting more and more prominent with larger payload mass. Also with years success rate tends to get much better especially since 2013.</a:t>
            </a:r>
          </a:p>
          <a:p>
            <a:pPr>
              <a:lnSpc>
                <a:spcPct val="100000"/>
              </a:lnSpc>
              <a:spcBef>
                <a:spcPts val="1400"/>
              </a:spcBef>
            </a:pPr>
            <a:r>
              <a:rPr lang="en-US" sz="2200" dirty="0">
                <a:solidFill>
                  <a:schemeClr val="accent3">
                    <a:lumMod val="25000"/>
                  </a:schemeClr>
                </a:solidFill>
                <a:latin typeface="Abadi" panose="020B0604020104020204" pitchFamily="34" charset="0"/>
              </a:rPr>
              <a:t>All the methods used bring the same result being 83% on the test data. Decision trees bring the best result at 90% for the training data.</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37176"/>
            <a:ext cx="8599878" cy="15507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above scatter plot we can clearly see that the higher the flight number the better the success rate for each site. We can conclude that there is a positive correlation between the two.</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Картина 7">
            <a:extLst>
              <a:ext uri="{FF2B5EF4-FFF2-40B4-BE49-F238E27FC236}">
                <a16:creationId xmlns:a16="http://schemas.microsoft.com/office/drawing/2014/main" id="{68ADE9AA-1A50-C4DF-255F-49C1FCA9EBF6}"/>
              </a:ext>
            </a:extLst>
          </p:cNvPr>
          <p:cNvPicPr>
            <a:picLocks noChangeAspect="1"/>
          </p:cNvPicPr>
          <p:nvPr/>
        </p:nvPicPr>
        <p:blipFill>
          <a:blip r:embed="rId3"/>
          <a:stretch>
            <a:fillRect/>
          </a:stretch>
        </p:blipFill>
        <p:spPr>
          <a:xfrm>
            <a:off x="879372" y="1477298"/>
            <a:ext cx="8126975" cy="30702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69505"/>
            <a:ext cx="8236338" cy="1908275"/>
          </a:xfrm>
          <a:prstGeom prst="rect">
            <a:avLst/>
          </a:prstGeom>
        </p:spPr>
        <p:txBody>
          <a:bodyPr>
            <a:normAutofit/>
          </a:bodyPr>
          <a:lstStyle/>
          <a:p>
            <a:pPr>
              <a:spcBef>
                <a:spcPts val="1400"/>
              </a:spcBef>
            </a:pPr>
            <a:r>
              <a:rPr lang="en-US" sz="2200" dirty="0">
                <a:solidFill>
                  <a:schemeClr val="accent3">
                    <a:lumMod val="25000"/>
                  </a:schemeClr>
                </a:solidFill>
                <a:latin typeface="Abadi" panose="020B0604020104020204" pitchFamily="34" charset="0"/>
              </a:rPr>
              <a:t>What we can see is that for the CCAFS SLC 40 launch site the higher the Payload mass the more successful the landings. However, we cannot say the same for the other sites as we do not have a clear indications based on the few samples.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Картина 5">
            <a:extLst>
              <a:ext uri="{FF2B5EF4-FFF2-40B4-BE49-F238E27FC236}">
                <a16:creationId xmlns:a16="http://schemas.microsoft.com/office/drawing/2014/main" id="{4711E97A-1749-4C14-E503-FD95C188B163}"/>
              </a:ext>
            </a:extLst>
          </p:cNvPr>
          <p:cNvPicPr>
            <a:picLocks noChangeAspect="1"/>
          </p:cNvPicPr>
          <p:nvPr/>
        </p:nvPicPr>
        <p:blipFill>
          <a:blip r:embed="rId3"/>
          <a:stretch>
            <a:fillRect/>
          </a:stretch>
        </p:blipFill>
        <p:spPr>
          <a:xfrm>
            <a:off x="641248" y="1371600"/>
            <a:ext cx="8945204" cy="27776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0179" y="4845086"/>
            <a:ext cx="8609963" cy="134901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for some orbits like ES-L1, GEO, HEO and SSO have a success rate close to 1. Just from this information there isn’t much more to be drawn. Later we can see that for some of them we just have too little data (like 1 sample).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Картина 5">
            <a:extLst>
              <a:ext uri="{FF2B5EF4-FFF2-40B4-BE49-F238E27FC236}">
                <a16:creationId xmlns:a16="http://schemas.microsoft.com/office/drawing/2014/main" id="{6898A35E-B899-D0E3-5CEA-9FDE93A62C9E}"/>
              </a:ext>
            </a:extLst>
          </p:cNvPr>
          <p:cNvPicPr>
            <a:picLocks noChangeAspect="1"/>
          </p:cNvPicPr>
          <p:nvPr/>
        </p:nvPicPr>
        <p:blipFill>
          <a:blip r:embed="rId4"/>
          <a:stretch>
            <a:fillRect/>
          </a:stretch>
        </p:blipFill>
        <p:spPr>
          <a:xfrm>
            <a:off x="760179" y="1559790"/>
            <a:ext cx="7875178" cy="28132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8165" y="5048468"/>
            <a:ext cx="8662220" cy="14491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for some orbits like VLEO, ISS and LEO the more the flight number increases the better the odds. Still, we cannot conclude that for all the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Картина 5">
            <a:extLst>
              <a:ext uri="{FF2B5EF4-FFF2-40B4-BE49-F238E27FC236}">
                <a16:creationId xmlns:a16="http://schemas.microsoft.com/office/drawing/2014/main" id="{1B43AE8E-C361-6B5B-841B-9351B02C252A}"/>
              </a:ext>
            </a:extLst>
          </p:cNvPr>
          <p:cNvPicPr>
            <a:picLocks noChangeAspect="1"/>
          </p:cNvPicPr>
          <p:nvPr/>
        </p:nvPicPr>
        <p:blipFill>
          <a:blip r:embed="rId3"/>
          <a:stretch>
            <a:fillRect/>
          </a:stretch>
        </p:blipFill>
        <p:spPr>
          <a:xfrm>
            <a:off x="963561" y="1433788"/>
            <a:ext cx="8662220" cy="30820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09729"/>
            <a:ext cx="8503991" cy="19164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Картина 5">
            <a:extLst>
              <a:ext uri="{FF2B5EF4-FFF2-40B4-BE49-F238E27FC236}">
                <a16:creationId xmlns:a16="http://schemas.microsoft.com/office/drawing/2014/main" id="{AAEABED3-271E-F91A-5DE3-2C42BC282B76}"/>
              </a:ext>
            </a:extLst>
          </p:cNvPr>
          <p:cNvPicPr>
            <a:picLocks noChangeAspect="1"/>
          </p:cNvPicPr>
          <p:nvPr/>
        </p:nvPicPr>
        <p:blipFill>
          <a:blip r:embed="rId3"/>
          <a:stretch>
            <a:fillRect/>
          </a:stretch>
        </p:blipFill>
        <p:spPr>
          <a:xfrm>
            <a:off x="583198" y="1384265"/>
            <a:ext cx="9121241" cy="282889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240594"/>
            <a:ext cx="8432982" cy="1208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beforementioned we can see a clear uptrend starting from 2013. This probably is due to the advancement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Картина 5">
            <a:extLst>
              <a:ext uri="{FF2B5EF4-FFF2-40B4-BE49-F238E27FC236}">
                <a16:creationId xmlns:a16="http://schemas.microsoft.com/office/drawing/2014/main" id="{9223F604-803C-4395-A034-2A96FF85EBE4}"/>
              </a:ext>
            </a:extLst>
          </p:cNvPr>
          <p:cNvPicPr>
            <a:picLocks noChangeAspect="1"/>
          </p:cNvPicPr>
          <p:nvPr/>
        </p:nvPicPr>
        <p:blipFill>
          <a:blip r:embed="rId3"/>
          <a:stretch>
            <a:fillRect/>
          </a:stretch>
        </p:blipFill>
        <p:spPr>
          <a:xfrm>
            <a:off x="770011" y="1364431"/>
            <a:ext cx="7577576" cy="38073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4399" y="4714008"/>
            <a:ext cx="3618272" cy="20306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all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Картина 5">
            <a:extLst>
              <a:ext uri="{FF2B5EF4-FFF2-40B4-BE49-F238E27FC236}">
                <a16:creationId xmlns:a16="http://schemas.microsoft.com/office/drawing/2014/main" id="{2CE38FE8-30E8-0CA7-DD58-A29E01F87E65}"/>
              </a:ext>
            </a:extLst>
          </p:cNvPr>
          <p:cNvPicPr>
            <a:picLocks noChangeAspect="1"/>
          </p:cNvPicPr>
          <p:nvPr/>
        </p:nvPicPr>
        <p:blipFill>
          <a:blip r:embed="rId3"/>
          <a:stretch>
            <a:fillRect/>
          </a:stretch>
        </p:blipFill>
        <p:spPr>
          <a:xfrm>
            <a:off x="857250" y="1596101"/>
            <a:ext cx="7067550" cy="2857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Картина 5">
            <a:extLst>
              <a:ext uri="{FF2B5EF4-FFF2-40B4-BE49-F238E27FC236}">
                <a16:creationId xmlns:a16="http://schemas.microsoft.com/office/drawing/2014/main" id="{66F477A4-F99A-179B-7556-075F40CCA9CE}"/>
              </a:ext>
            </a:extLst>
          </p:cNvPr>
          <p:cNvPicPr>
            <a:picLocks noChangeAspect="1"/>
          </p:cNvPicPr>
          <p:nvPr/>
        </p:nvPicPr>
        <p:blipFill>
          <a:blip r:embed="rId3"/>
          <a:stretch>
            <a:fillRect/>
          </a:stretch>
        </p:blipFill>
        <p:spPr>
          <a:xfrm>
            <a:off x="447368" y="1972634"/>
            <a:ext cx="9178413" cy="24126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Картина 5">
            <a:extLst>
              <a:ext uri="{FF2B5EF4-FFF2-40B4-BE49-F238E27FC236}">
                <a16:creationId xmlns:a16="http://schemas.microsoft.com/office/drawing/2014/main" id="{7059274B-55E7-1EEB-1753-7F40464BD529}"/>
              </a:ext>
            </a:extLst>
          </p:cNvPr>
          <p:cNvPicPr>
            <a:picLocks noChangeAspect="1"/>
          </p:cNvPicPr>
          <p:nvPr/>
        </p:nvPicPr>
        <p:blipFill>
          <a:blip r:embed="rId3"/>
          <a:stretch>
            <a:fillRect/>
          </a:stretch>
        </p:blipFill>
        <p:spPr>
          <a:xfrm>
            <a:off x="1083237" y="1827264"/>
            <a:ext cx="6782569" cy="33445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Картина 5">
            <a:extLst>
              <a:ext uri="{FF2B5EF4-FFF2-40B4-BE49-F238E27FC236}">
                <a16:creationId xmlns:a16="http://schemas.microsoft.com/office/drawing/2014/main" id="{8ACF0F94-DA04-4C23-7A2A-9062B5361ADE}"/>
              </a:ext>
            </a:extLst>
          </p:cNvPr>
          <p:cNvPicPr>
            <a:picLocks noChangeAspect="1"/>
          </p:cNvPicPr>
          <p:nvPr/>
        </p:nvPicPr>
        <p:blipFill>
          <a:blip r:embed="rId3"/>
          <a:stretch>
            <a:fillRect/>
          </a:stretch>
        </p:blipFill>
        <p:spPr>
          <a:xfrm>
            <a:off x="901527" y="1856146"/>
            <a:ext cx="8372475" cy="23520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Картина 5">
            <a:extLst>
              <a:ext uri="{FF2B5EF4-FFF2-40B4-BE49-F238E27FC236}">
                <a16:creationId xmlns:a16="http://schemas.microsoft.com/office/drawing/2014/main" id="{CE68957F-7ABA-BF26-A133-11F989A5EB74}"/>
              </a:ext>
            </a:extLst>
          </p:cNvPr>
          <p:cNvPicPr>
            <a:picLocks noChangeAspect="1"/>
          </p:cNvPicPr>
          <p:nvPr/>
        </p:nvPicPr>
        <p:blipFill>
          <a:blip r:embed="rId3"/>
          <a:stretch>
            <a:fillRect/>
          </a:stretch>
        </p:blipFill>
        <p:spPr>
          <a:xfrm>
            <a:off x="674124" y="1983811"/>
            <a:ext cx="8877300" cy="21431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4672"/>
            <a:ext cx="8344492" cy="47096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project involves collecting data using SpaceX's API and web scraping Wikipedia, followed by data wrangling techniques like handling missing values and encoding variables. Exploratory data analysis (EDA) and visual analytics are performed using visualization tools, SQL,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leading to predictive analysis through classification models, including model building, tuning, and evaluation.</a:t>
            </a:r>
          </a:p>
          <a:p>
            <a:pPr>
              <a:lnSpc>
                <a:spcPct val="100000"/>
              </a:lnSpc>
              <a:spcBef>
                <a:spcPts val="1400"/>
              </a:spcBef>
            </a:pPr>
            <a:r>
              <a:rPr lang="en-US" sz="2200" dirty="0">
                <a:solidFill>
                  <a:schemeClr val="accent3">
                    <a:lumMod val="25000"/>
                  </a:schemeClr>
                </a:solidFill>
                <a:latin typeface="Abadi" panose="020B0604020104020204" pitchFamily="34" charset="0"/>
              </a:rPr>
              <a:t>Picking the optimal orbit, payload mass and launch site, as well as the advancement of technology can greatly affect the result of a landing.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Картина 2">
            <a:extLst>
              <a:ext uri="{FF2B5EF4-FFF2-40B4-BE49-F238E27FC236}">
                <a16:creationId xmlns:a16="http://schemas.microsoft.com/office/drawing/2014/main" id="{7752ACA7-B129-89AD-F97C-0AC28AE6AAB6}"/>
              </a:ext>
            </a:extLst>
          </p:cNvPr>
          <p:cNvPicPr>
            <a:picLocks noChangeAspect="1"/>
          </p:cNvPicPr>
          <p:nvPr/>
        </p:nvPicPr>
        <p:blipFill>
          <a:blip r:embed="rId3"/>
          <a:stretch>
            <a:fillRect/>
          </a:stretch>
        </p:blipFill>
        <p:spPr>
          <a:xfrm>
            <a:off x="432619" y="2199860"/>
            <a:ext cx="9252155" cy="25392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Картина 7">
            <a:extLst>
              <a:ext uri="{FF2B5EF4-FFF2-40B4-BE49-F238E27FC236}">
                <a16:creationId xmlns:a16="http://schemas.microsoft.com/office/drawing/2014/main" id="{B9A2E926-B9D4-49B9-F1DD-DEBC39D5485B}"/>
              </a:ext>
            </a:extLst>
          </p:cNvPr>
          <p:cNvPicPr>
            <a:picLocks noChangeAspect="1"/>
          </p:cNvPicPr>
          <p:nvPr/>
        </p:nvPicPr>
        <p:blipFill>
          <a:blip r:embed="rId3"/>
          <a:stretch>
            <a:fillRect/>
          </a:stretch>
        </p:blipFill>
        <p:spPr>
          <a:xfrm>
            <a:off x="422787" y="2044681"/>
            <a:ext cx="9409471" cy="23208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Картина 5">
            <a:extLst>
              <a:ext uri="{FF2B5EF4-FFF2-40B4-BE49-F238E27FC236}">
                <a16:creationId xmlns:a16="http://schemas.microsoft.com/office/drawing/2014/main" id="{E8BD6DB3-B0A8-96BD-49DA-5CF7314A04C8}"/>
              </a:ext>
            </a:extLst>
          </p:cNvPr>
          <p:cNvPicPr>
            <a:picLocks noChangeAspect="1"/>
          </p:cNvPicPr>
          <p:nvPr/>
        </p:nvPicPr>
        <p:blipFill>
          <a:blip r:embed="rId4"/>
          <a:stretch>
            <a:fillRect/>
          </a:stretch>
        </p:blipFill>
        <p:spPr>
          <a:xfrm>
            <a:off x="770011" y="1537800"/>
            <a:ext cx="8718937" cy="41059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Картина 5">
            <a:extLst>
              <a:ext uri="{FF2B5EF4-FFF2-40B4-BE49-F238E27FC236}">
                <a16:creationId xmlns:a16="http://schemas.microsoft.com/office/drawing/2014/main" id="{9250467C-0A72-FACD-F173-24267E78BF6F}"/>
              </a:ext>
            </a:extLst>
          </p:cNvPr>
          <p:cNvPicPr>
            <a:picLocks noChangeAspect="1"/>
          </p:cNvPicPr>
          <p:nvPr/>
        </p:nvPicPr>
        <p:blipFill>
          <a:blip r:embed="rId3"/>
          <a:stretch>
            <a:fillRect/>
          </a:stretch>
        </p:blipFill>
        <p:spPr>
          <a:xfrm>
            <a:off x="481781" y="2195056"/>
            <a:ext cx="9232490" cy="281939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Картина 5">
            <a:extLst>
              <a:ext uri="{FF2B5EF4-FFF2-40B4-BE49-F238E27FC236}">
                <a16:creationId xmlns:a16="http://schemas.microsoft.com/office/drawing/2014/main" id="{4C2702A0-1FC6-33C1-BB3F-461AFA555C6C}"/>
              </a:ext>
            </a:extLst>
          </p:cNvPr>
          <p:cNvPicPr>
            <a:picLocks noChangeAspect="1"/>
          </p:cNvPicPr>
          <p:nvPr/>
        </p:nvPicPr>
        <p:blipFill>
          <a:blip r:embed="rId3"/>
          <a:stretch>
            <a:fillRect/>
          </a:stretch>
        </p:blipFill>
        <p:spPr>
          <a:xfrm>
            <a:off x="521110" y="1803926"/>
            <a:ext cx="9163664" cy="32501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1185" y="5073318"/>
            <a:ext cx="8727949" cy="133316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From what we can barely see on the map 3 of the 4 sites are situated on the east coast and one on the west coast. Also all of the 4 are in a very close proximity to the ocean. The reason for that being is safety.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Картина 5">
            <a:extLst>
              <a:ext uri="{FF2B5EF4-FFF2-40B4-BE49-F238E27FC236}">
                <a16:creationId xmlns:a16="http://schemas.microsoft.com/office/drawing/2014/main" id="{51E2B70F-3308-67A8-DF94-2FFB783F658A}"/>
              </a:ext>
            </a:extLst>
          </p:cNvPr>
          <p:cNvPicPr>
            <a:picLocks noChangeAspect="1"/>
          </p:cNvPicPr>
          <p:nvPr/>
        </p:nvPicPr>
        <p:blipFill>
          <a:blip r:embed="rId3"/>
          <a:stretch>
            <a:fillRect/>
          </a:stretch>
        </p:blipFill>
        <p:spPr>
          <a:xfrm>
            <a:off x="770011" y="1432815"/>
            <a:ext cx="8659123" cy="35981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0774" y="5158761"/>
            <a:ext cx="9745663"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clustered all the data we have on each site. What is important and useful is that we can see how many trials are on each site and by clicking on the number we can see how many of them are successful and how many have failed.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Site</a:t>
            </a:r>
          </a:p>
        </p:txBody>
      </p:sp>
      <p:pic>
        <p:nvPicPr>
          <p:cNvPr id="4" name="Картина 3">
            <a:extLst>
              <a:ext uri="{FF2B5EF4-FFF2-40B4-BE49-F238E27FC236}">
                <a16:creationId xmlns:a16="http://schemas.microsoft.com/office/drawing/2014/main" id="{04E8B286-CF4F-E0F7-3D46-72490AED16C2}"/>
              </a:ext>
            </a:extLst>
          </p:cNvPr>
          <p:cNvPicPr>
            <a:picLocks noChangeAspect="1"/>
          </p:cNvPicPr>
          <p:nvPr/>
        </p:nvPicPr>
        <p:blipFill>
          <a:blip r:embed="rId3"/>
          <a:stretch>
            <a:fillRect/>
          </a:stretch>
        </p:blipFill>
        <p:spPr>
          <a:xfrm>
            <a:off x="678425" y="1415080"/>
            <a:ext cx="6525524" cy="3639018"/>
          </a:xfrm>
          <a:prstGeom prst="rect">
            <a:avLst/>
          </a:prstGeom>
          <a:ln>
            <a:noFill/>
          </a:ln>
          <a:effectLst>
            <a:softEdge rad="112500"/>
          </a:effectLst>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4400" y="5712082"/>
            <a:ext cx="8597900" cy="1042679"/>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From this map we can see the close proximity of the sites to things like cities, highways, railroads and coastlines. All of them are in close proximity to the coast and also to a railroad and highway. They are relatively distant from cities. All seems reasonable as for the safety measures beforementioned.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Map</a:t>
            </a:r>
          </a:p>
        </p:txBody>
      </p:sp>
      <p:pic>
        <p:nvPicPr>
          <p:cNvPr id="4" name="Картина 3">
            <a:extLst>
              <a:ext uri="{FF2B5EF4-FFF2-40B4-BE49-F238E27FC236}">
                <a16:creationId xmlns:a16="http://schemas.microsoft.com/office/drawing/2014/main" id="{E85C54F0-8367-D618-EAFB-BE1D63AA2FC2}"/>
              </a:ext>
            </a:extLst>
          </p:cNvPr>
          <p:cNvPicPr>
            <a:picLocks noChangeAspect="1"/>
          </p:cNvPicPr>
          <p:nvPr/>
        </p:nvPicPr>
        <p:blipFill>
          <a:blip r:embed="rId3"/>
          <a:stretch>
            <a:fillRect/>
          </a:stretch>
        </p:blipFill>
        <p:spPr>
          <a:xfrm>
            <a:off x="954366" y="1416979"/>
            <a:ext cx="7688826" cy="4179089"/>
          </a:xfrm>
          <a:prstGeom prst="rect">
            <a:avLst/>
          </a:prstGeom>
          <a:ln>
            <a:noFill/>
          </a:ln>
          <a:effectLst>
            <a:softEdge rad="112500"/>
          </a:effec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66105"/>
            <a:ext cx="8445934" cy="46532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Falcon 9 rocket is designed to have its first stage return and land safely after launch, allowing it to be reused for future missions. This reusability is a key factor in reducing costs, and accurately predicting whether the first stage will land successfully is crucial for planning and budgeting.</a:t>
            </a:r>
          </a:p>
          <a:p>
            <a:pPr>
              <a:spcBef>
                <a:spcPts val="1400"/>
              </a:spcBef>
            </a:pPr>
            <a:r>
              <a:rPr lang="en-US" sz="2200" dirty="0">
                <a:solidFill>
                  <a:schemeClr val="accent3">
                    <a:lumMod val="25000"/>
                  </a:schemeClr>
                </a:solidFill>
                <a:latin typeface="Abadi" panose="020B0604020104020204" pitchFamily="34" charset="0"/>
              </a:rPr>
              <a:t>By leveraging historical data, the project aims to build a predictive model that can estimate whether a Falcon 9 first stage will successfully land. This could help SpaceX optimize its launch processes.</a:t>
            </a:r>
          </a:p>
          <a:p>
            <a:pPr>
              <a:spcBef>
                <a:spcPts val="1400"/>
              </a:spcBef>
            </a:pPr>
            <a:r>
              <a:rPr lang="en-US" sz="2200" dirty="0">
                <a:solidFill>
                  <a:srgbClr val="00B050"/>
                </a:solidFill>
                <a:latin typeface="Abadi" panose="020B0604020104020204" pitchFamily="34" charset="0"/>
              </a:rPr>
              <a:t>Key questions that we want to see answered during our project are the following:</a:t>
            </a:r>
          </a:p>
          <a:p>
            <a:pPr>
              <a:spcBef>
                <a:spcPts val="1400"/>
              </a:spcBef>
            </a:pPr>
            <a:r>
              <a:rPr lang="en-US" sz="2200" dirty="0">
                <a:solidFill>
                  <a:srgbClr val="00B050"/>
                </a:solidFill>
                <a:latin typeface="Abadi" panose="020B0604020104020204" pitchFamily="34" charset="0"/>
              </a:rPr>
              <a:t>What factors influence a successful landing?</a:t>
            </a:r>
          </a:p>
          <a:p>
            <a:pPr>
              <a:spcBef>
                <a:spcPts val="1400"/>
              </a:spcBef>
            </a:pPr>
            <a:r>
              <a:rPr lang="en-US" sz="2200" dirty="0">
                <a:solidFill>
                  <a:srgbClr val="00B050"/>
                </a:solidFill>
                <a:latin typeface="Abadi" panose="020B0604020104020204" pitchFamily="34" charset="0"/>
              </a:rPr>
              <a:t>What is the probability of a successful landing under different conditions?</a:t>
            </a:r>
          </a:p>
          <a:p>
            <a:pPr>
              <a:spcBef>
                <a:spcPts val="1400"/>
              </a:spcBef>
            </a:pPr>
            <a:r>
              <a:rPr lang="en-US" sz="2200" dirty="0">
                <a:solidFill>
                  <a:srgbClr val="00B050"/>
                </a:solidFill>
                <a:latin typeface="Abadi" panose="020B0604020104020204" pitchFamily="34" charset="0"/>
              </a:rPr>
              <a:t>Can the success rate be improved by adjusting certain parameters?</a:t>
            </a:r>
          </a:p>
          <a:p>
            <a:pPr>
              <a:spcBef>
                <a:spcPts val="1400"/>
              </a:spcBef>
            </a:pPr>
            <a:r>
              <a:rPr lang="en-US" sz="2100" dirty="0">
                <a:solidFill>
                  <a:srgbClr val="00B050"/>
                </a:solidFill>
                <a:latin typeface="Abadi" panose="020B0604020104020204" pitchFamily="34" charset="0"/>
              </a:rPr>
              <a:t>How accurate is the current prediction model for Falcon 9 landings?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5974" y="1825625"/>
            <a:ext cx="974566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from this screenshot that KSC LC-39A is the launch site with the most successes.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Картина 3">
            <a:extLst>
              <a:ext uri="{FF2B5EF4-FFF2-40B4-BE49-F238E27FC236}">
                <a16:creationId xmlns:a16="http://schemas.microsoft.com/office/drawing/2014/main" id="{565169FE-D418-C0F0-32CF-B0F3C9E899C6}"/>
              </a:ext>
            </a:extLst>
          </p:cNvPr>
          <p:cNvPicPr>
            <a:picLocks noChangeAspect="1"/>
          </p:cNvPicPr>
          <p:nvPr/>
        </p:nvPicPr>
        <p:blipFill>
          <a:blip r:embed="rId3"/>
          <a:stretch>
            <a:fillRect/>
          </a:stretch>
        </p:blipFill>
        <p:spPr>
          <a:xfrm>
            <a:off x="326359" y="1507611"/>
            <a:ext cx="9419304" cy="3438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0774" y="1872586"/>
            <a:ext cx="1055211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can see the chart for the site with best success rate. KSC LC-39A is the most reliable site by much.</a:t>
            </a: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Success Rate Site</a:t>
            </a:r>
          </a:p>
        </p:txBody>
      </p:sp>
      <p:pic>
        <p:nvPicPr>
          <p:cNvPr id="10" name="Картина 9">
            <a:extLst>
              <a:ext uri="{FF2B5EF4-FFF2-40B4-BE49-F238E27FC236}">
                <a16:creationId xmlns:a16="http://schemas.microsoft.com/office/drawing/2014/main" id="{087EC0CD-29B1-F66F-8DF2-A3EDEB07EB46}"/>
              </a:ext>
            </a:extLst>
          </p:cNvPr>
          <p:cNvPicPr>
            <a:picLocks noChangeAspect="1"/>
          </p:cNvPicPr>
          <p:nvPr/>
        </p:nvPicPr>
        <p:blipFill>
          <a:blip r:embed="rId4"/>
          <a:stretch>
            <a:fillRect/>
          </a:stretch>
        </p:blipFill>
        <p:spPr>
          <a:xfrm>
            <a:off x="540774" y="1690023"/>
            <a:ext cx="9252155" cy="29250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5135" y="5214179"/>
            <a:ext cx="10414000" cy="18319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things we can see from these two charts of Payload vs. Outcome is that the booster version FT has most of the successful landings. Also we can see that most of the trials are withing the 2k to 4k payload mass and there is no clear correlation between payload mass and success. </a:t>
            </a:r>
          </a:p>
        </p:txBody>
      </p:sp>
      <p:pic>
        <p:nvPicPr>
          <p:cNvPr id="4" name="Картина 3">
            <a:extLst>
              <a:ext uri="{FF2B5EF4-FFF2-40B4-BE49-F238E27FC236}">
                <a16:creationId xmlns:a16="http://schemas.microsoft.com/office/drawing/2014/main" id="{7F462645-0CAF-D845-33FB-37261F155A5A}"/>
              </a:ext>
            </a:extLst>
          </p:cNvPr>
          <p:cNvPicPr>
            <a:picLocks noChangeAspect="1"/>
          </p:cNvPicPr>
          <p:nvPr/>
        </p:nvPicPr>
        <p:blipFill>
          <a:blip r:embed="rId4"/>
          <a:stretch>
            <a:fillRect/>
          </a:stretch>
        </p:blipFill>
        <p:spPr>
          <a:xfrm>
            <a:off x="403122" y="282516"/>
            <a:ext cx="9274002" cy="2259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Картина 6">
            <a:extLst>
              <a:ext uri="{FF2B5EF4-FFF2-40B4-BE49-F238E27FC236}">
                <a16:creationId xmlns:a16="http://schemas.microsoft.com/office/drawing/2014/main" id="{ADA32437-A44F-ACB1-BCDA-A075A7D64D6E}"/>
              </a:ext>
            </a:extLst>
          </p:cNvPr>
          <p:cNvPicPr>
            <a:picLocks noChangeAspect="1"/>
          </p:cNvPicPr>
          <p:nvPr/>
        </p:nvPicPr>
        <p:blipFill>
          <a:blip r:embed="rId5"/>
          <a:stretch>
            <a:fillRect/>
          </a:stretch>
        </p:blipFill>
        <p:spPr>
          <a:xfrm>
            <a:off x="285135" y="2955143"/>
            <a:ext cx="9391989" cy="22590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27631" y="1658736"/>
            <a:ext cx="3346371"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Although all the 4 models have yielded the same confusion matrix with the same accuracy on the testing data, decision trees has yielded above 90% accuracy as a best score.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Картина 6">
            <a:extLst>
              <a:ext uri="{FF2B5EF4-FFF2-40B4-BE49-F238E27FC236}">
                <a16:creationId xmlns:a16="http://schemas.microsoft.com/office/drawing/2014/main" id="{96E0397D-4840-C7B4-1059-D2ECC1512856}"/>
              </a:ext>
            </a:extLst>
          </p:cNvPr>
          <p:cNvPicPr>
            <a:picLocks noChangeAspect="1"/>
          </p:cNvPicPr>
          <p:nvPr/>
        </p:nvPicPr>
        <p:blipFill>
          <a:blip r:embed="rId3"/>
          <a:stretch>
            <a:fillRect/>
          </a:stretch>
        </p:blipFill>
        <p:spPr>
          <a:xfrm>
            <a:off x="387739" y="1468540"/>
            <a:ext cx="5060517" cy="45728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27811" y="1658735"/>
            <a:ext cx="3952567" cy="419834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True </a:t>
            </a:r>
            <a:r>
              <a:rPr lang="en-US" sz="2200" dirty="0" err="1">
                <a:solidFill>
                  <a:schemeClr val="accent3">
                    <a:lumMod val="25000"/>
                  </a:schemeClr>
                </a:solidFill>
                <a:latin typeface="Abadi" panose="020B0604020104020204" pitchFamily="34" charset="0"/>
              </a:rPr>
              <a:t>Postive</a:t>
            </a:r>
            <a:r>
              <a:rPr lang="en-US" sz="2200" dirty="0">
                <a:solidFill>
                  <a:schemeClr val="accent3">
                    <a:lumMod val="25000"/>
                  </a:schemeClr>
                </a:solidFill>
                <a:latin typeface="Abadi" panose="020B0604020104020204" pitchFamily="34" charset="0"/>
              </a:rPr>
              <a:t> - 12 (True label is landed, Predicted label is also landed)</a:t>
            </a:r>
          </a:p>
          <a:p>
            <a:pPr>
              <a:lnSpc>
                <a:spcPct val="100000"/>
              </a:lnSpc>
              <a:spcBef>
                <a:spcPts val="1400"/>
              </a:spcBef>
            </a:pPr>
            <a:r>
              <a:rPr lang="en-US" sz="2200" dirty="0">
                <a:solidFill>
                  <a:schemeClr val="accent3">
                    <a:lumMod val="25000"/>
                  </a:schemeClr>
                </a:solidFill>
                <a:latin typeface="Abadi" panose="020B0604020104020204" pitchFamily="34" charset="0"/>
              </a:rPr>
              <a:t>False </a:t>
            </a:r>
            <a:r>
              <a:rPr lang="en-US" sz="2200" dirty="0" err="1">
                <a:solidFill>
                  <a:schemeClr val="accent3">
                    <a:lumMod val="25000"/>
                  </a:schemeClr>
                </a:solidFill>
                <a:latin typeface="Abadi" panose="020B0604020104020204" pitchFamily="34" charset="0"/>
              </a:rPr>
              <a:t>Postive</a:t>
            </a:r>
            <a:r>
              <a:rPr lang="en-US" sz="2200" dirty="0">
                <a:solidFill>
                  <a:schemeClr val="accent3">
                    <a:lumMod val="25000"/>
                  </a:schemeClr>
                </a:solidFill>
                <a:latin typeface="Abadi" panose="020B0604020104020204" pitchFamily="34" charset="0"/>
              </a:rPr>
              <a:t> - 3 (True label is not landed, Predicted label is landed)</a:t>
            </a:r>
          </a:p>
          <a:p>
            <a:pPr>
              <a:lnSpc>
                <a:spcPct val="100000"/>
              </a:lnSpc>
              <a:spcBef>
                <a:spcPts val="1400"/>
              </a:spcBef>
            </a:pPr>
            <a:r>
              <a:rPr lang="en-US" sz="2200" dirty="0">
                <a:solidFill>
                  <a:schemeClr val="accent3">
                    <a:lumMod val="25000"/>
                  </a:schemeClr>
                </a:solidFill>
                <a:latin typeface="Abadi" panose="020B0604020104020204" pitchFamily="34" charset="0"/>
              </a:rPr>
              <a:t>This model predicts landed when it shouldn’t. Incorrectly predicting positive results might be bad in the future as incorrectly predicting negative results might at least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Картина 2">
            <a:extLst>
              <a:ext uri="{FF2B5EF4-FFF2-40B4-BE49-F238E27FC236}">
                <a16:creationId xmlns:a16="http://schemas.microsoft.com/office/drawing/2014/main" id="{A8146988-6F86-152D-1E76-48AC80768803}"/>
              </a:ext>
            </a:extLst>
          </p:cNvPr>
          <p:cNvPicPr>
            <a:picLocks noChangeAspect="1"/>
          </p:cNvPicPr>
          <p:nvPr/>
        </p:nvPicPr>
        <p:blipFill>
          <a:blip r:embed="rId3"/>
          <a:stretch>
            <a:fillRect/>
          </a:stretch>
        </p:blipFill>
        <p:spPr>
          <a:xfrm>
            <a:off x="770011" y="1523206"/>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53962" y="1716398"/>
            <a:ext cx="9507794" cy="49597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close relation between the flight numbers and success. Also in some orbits the Payload Mass might have a positive correlation with success as well.</a:t>
            </a:r>
          </a:p>
          <a:p>
            <a:pPr>
              <a:lnSpc>
                <a:spcPct val="100000"/>
              </a:lnSpc>
              <a:spcBef>
                <a:spcPts val="1400"/>
              </a:spcBef>
            </a:pPr>
            <a:r>
              <a:rPr lang="en-US" sz="2200" dirty="0">
                <a:solidFill>
                  <a:schemeClr val="accent3">
                    <a:lumMod val="25000"/>
                  </a:schemeClr>
                </a:solidFill>
                <a:latin typeface="Abadi" panose="020B0604020104020204" pitchFamily="34" charset="0"/>
              </a:rPr>
              <a:t>With the improvement of technology the success rate has risen drastically after the year 2013. It has reached a good rate of around 80-90%.</a:t>
            </a:r>
          </a:p>
          <a:p>
            <a:pPr>
              <a:lnSpc>
                <a:spcPct val="100000"/>
              </a:lnSpc>
              <a:spcBef>
                <a:spcPts val="1400"/>
              </a:spcBef>
            </a:pPr>
            <a:r>
              <a:rPr lang="en-US" sz="2200" dirty="0">
                <a:solidFill>
                  <a:schemeClr val="accent3">
                    <a:lumMod val="25000"/>
                  </a:schemeClr>
                </a:solidFill>
                <a:latin typeface="Abadi"/>
              </a:rPr>
              <a:t>KSC LC-39A is the most reliable site by much. It has an above 70% success rate. This might be due to the fact that the data we have on this site is after 2017 only which might affect the current results.</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models that I have used yield similar confusion matrixes. The good thing is that they give a 83% accuracy score on the testing data. </a:t>
            </a:r>
          </a:p>
          <a:p>
            <a:pPr>
              <a:lnSpc>
                <a:spcPct val="100000"/>
              </a:lnSpc>
              <a:spcBef>
                <a:spcPts val="1400"/>
              </a:spcBef>
            </a:pPr>
            <a:r>
              <a:rPr lang="en-US" sz="2200" dirty="0">
                <a:solidFill>
                  <a:schemeClr val="accent3">
                    <a:lumMod val="25000"/>
                  </a:schemeClr>
                </a:solidFill>
                <a:latin typeface="Abadi" panose="020B0604020104020204" pitchFamily="34" charset="0"/>
              </a:rPr>
              <a:t>Picking the optimal orbit, payload mass and launch site, as well as the advancement of technology can greatly affect the result of a landing.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295673"/>
            <a:ext cx="8639460" cy="556232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SpaceX’s API was used together with the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of a Wikipedia page about the Falcon rockets.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few techniques were use such as handling missing values, filtering rows, creating new variables, encoding categorical variables, data type conversions and more.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48714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sourced from SpaceX’s API and Wikipedia.</a:t>
            </a:r>
          </a:p>
          <a:p>
            <a:pPr>
              <a:lnSpc>
                <a:spcPct val="100000"/>
              </a:lnSpc>
              <a:spcBef>
                <a:spcPts val="1400"/>
              </a:spcBef>
            </a:pPr>
            <a:r>
              <a:rPr lang="en-US" sz="2200" dirty="0">
                <a:solidFill>
                  <a:schemeClr val="accent3">
                    <a:lumMod val="25000"/>
                  </a:schemeClr>
                </a:solidFill>
                <a:latin typeface="Abadi" panose="020B0604020104020204" pitchFamily="34" charset="0"/>
              </a:rPr>
              <a:t>SpaceX API: Using Python’s requests library, I fetched the API URL, extracted a JSON file with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used </a:t>
            </a:r>
            <a:r>
              <a:rPr lang="en-US" sz="2200" dirty="0" err="1">
                <a:solidFill>
                  <a:schemeClr val="accent3">
                    <a:lumMod val="25000"/>
                  </a:schemeClr>
                </a:solidFill>
                <a:latin typeface="Abadi" panose="020B0604020104020204" pitchFamily="34" charset="0"/>
              </a:rPr>
              <a:t>pandas.json_normalize</a:t>
            </a:r>
            <a:r>
              <a:rPr lang="en-US" sz="2200" dirty="0">
                <a:solidFill>
                  <a:schemeClr val="accent3">
                    <a:lumMod val="25000"/>
                  </a:schemeClr>
                </a:solidFill>
                <a:latin typeface="Abadi" panose="020B0604020104020204" pitchFamily="34" charset="0"/>
              </a:rPr>
              <a:t> to convert it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Wikipedia Scraping: I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and requests to access and parse the relevant Wikipedia page. By locating the specific table, I extracted and cleaned the required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6177116"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Firstly we import a few important libraries like “requests” and “pandas”. I had a few given functions that loop through a few of the APIs pages. After that we fetch the data with the requests library and the get function. Then we normalize the data with </a:t>
            </a:r>
            <a:r>
              <a:rPr lang="en-US" sz="2200" dirty="0" err="1">
                <a:solidFill>
                  <a:schemeClr val="accent3">
                    <a:lumMod val="25000"/>
                  </a:schemeClr>
                </a:solidFill>
                <a:latin typeface="Abadi"/>
              </a:rPr>
              <a:t>pd.json_normalize</a:t>
            </a:r>
            <a:r>
              <a:rPr lang="en-US" sz="2200" dirty="0">
                <a:solidFill>
                  <a:schemeClr val="accent3">
                    <a:lumMod val="25000"/>
                  </a:schemeClr>
                </a:solidFill>
                <a:latin typeface="Abadi"/>
              </a:rPr>
              <a:t> and save it into a variable as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object.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a GitHub link where all the files on this assignment are situated: </a:t>
            </a:r>
            <a:r>
              <a:rPr lang="en-US" sz="2200" dirty="0">
                <a:solidFill>
                  <a:schemeClr val="accent3">
                    <a:lumMod val="25000"/>
                  </a:schemeClr>
                </a:solidFill>
                <a:latin typeface="Abadi" panose="020B0604020104020204" pitchFamily="34" charset="0"/>
                <a:hlinkClick r:id="rId3"/>
              </a:rPr>
              <a:t>https://github.com/Danail-A/capstone_project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this you can use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—data-collection-</a:t>
            </a:r>
            <a:r>
              <a:rPr lang="en-US" sz="2200" dirty="0" err="1">
                <a:solidFill>
                  <a:schemeClr val="accent3">
                    <a:lumMod val="25000"/>
                  </a:schemeClr>
                </a:solidFill>
                <a:latin typeface="Abadi" panose="020B0604020104020204" pitchFamily="34" charset="0"/>
              </a:rPr>
              <a:t>api.ipynb</a:t>
            </a:r>
            <a:r>
              <a:rPr lang="en-US" sz="2200" dirty="0">
                <a:solidFill>
                  <a:schemeClr val="accent3">
                    <a:lumMod val="25000"/>
                  </a:schemeClr>
                </a:solidFill>
                <a:latin typeface="Abadi" panose="020B0604020104020204" pitchFamily="34" charset="0"/>
              </a:rPr>
              <a:t> file.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Правоъгълник: със заоблени ъгли 1">
            <a:extLst>
              <a:ext uri="{FF2B5EF4-FFF2-40B4-BE49-F238E27FC236}">
                <a16:creationId xmlns:a16="http://schemas.microsoft.com/office/drawing/2014/main" id="{C2CD9A49-E296-5759-6DC4-6F6F498374DF}"/>
              </a:ext>
            </a:extLst>
          </p:cNvPr>
          <p:cNvSpPr/>
          <p:nvPr/>
        </p:nvSpPr>
        <p:spPr>
          <a:xfrm>
            <a:off x="8718754" y="1892710"/>
            <a:ext cx="1229032" cy="7619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Import libraries</a:t>
            </a:r>
          </a:p>
        </p:txBody>
      </p:sp>
      <p:sp>
        <p:nvSpPr>
          <p:cNvPr id="7" name="Правоъгълник: със заоблени ъгли 6">
            <a:extLst>
              <a:ext uri="{FF2B5EF4-FFF2-40B4-BE49-F238E27FC236}">
                <a16:creationId xmlns:a16="http://schemas.microsoft.com/office/drawing/2014/main" id="{B639A416-2EE7-94B3-9583-641F0E9399A6}"/>
              </a:ext>
            </a:extLst>
          </p:cNvPr>
          <p:cNvSpPr/>
          <p:nvPr/>
        </p:nvSpPr>
        <p:spPr>
          <a:xfrm>
            <a:off x="10577049" y="1892710"/>
            <a:ext cx="1229032" cy="7619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Define Functions</a:t>
            </a:r>
          </a:p>
        </p:txBody>
      </p:sp>
      <p:sp>
        <p:nvSpPr>
          <p:cNvPr id="8" name="Правоъгълник: със заоблени ъгли 7">
            <a:extLst>
              <a:ext uri="{FF2B5EF4-FFF2-40B4-BE49-F238E27FC236}">
                <a16:creationId xmlns:a16="http://schemas.microsoft.com/office/drawing/2014/main" id="{F3B3ECED-8D1C-FA0D-EFAC-561CA1541FB8}"/>
              </a:ext>
            </a:extLst>
          </p:cNvPr>
          <p:cNvSpPr/>
          <p:nvPr/>
        </p:nvSpPr>
        <p:spPr>
          <a:xfrm>
            <a:off x="8718754" y="3526041"/>
            <a:ext cx="1229032" cy="7742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Normalize JSON data</a:t>
            </a:r>
          </a:p>
        </p:txBody>
      </p:sp>
      <p:sp>
        <p:nvSpPr>
          <p:cNvPr id="9" name="Правоъгълник: със заоблени ъгли 8">
            <a:extLst>
              <a:ext uri="{FF2B5EF4-FFF2-40B4-BE49-F238E27FC236}">
                <a16:creationId xmlns:a16="http://schemas.microsoft.com/office/drawing/2014/main" id="{000729FC-E8FD-9370-5B7F-87D02880ECD7}"/>
              </a:ext>
            </a:extLst>
          </p:cNvPr>
          <p:cNvSpPr/>
          <p:nvPr/>
        </p:nvSpPr>
        <p:spPr>
          <a:xfrm>
            <a:off x="10604089" y="3514933"/>
            <a:ext cx="1201992" cy="7619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 the data into a </a:t>
            </a:r>
            <a:r>
              <a:rPr lang="en-US" sz="1400" dirty="0" err="1"/>
              <a:t>DataFrame</a:t>
            </a:r>
            <a:endParaRPr lang="en-US" sz="1400" dirty="0"/>
          </a:p>
        </p:txBody>
      </p:sp>
      <p:sp>
        <p:nvSpPr>
          <p:cNvPr id="10" name="Правоъгълник: със заоблени ъгли 9">
            <a:extLst>
              <a:ext uri="{FF2B5EF4-FFF2-40B4-BE49-F238E27FC236}">
                <a16:creationId xmlns:a16="http://schemas.microsoft.com/office/drawing/2014/main" id="{8D811018-4F76-8B4F-C084-97ADA6F29DB4}"/>
              </a:ext>
            </a:extLst>
          </p:cNvPr>
          <p:cNvSpPr/>
          <p:nvPr/>
        </p:nvSpPr>
        <p:spPr>
          <a:xfrm>
            <a:off x="6833419" y="3538337"/>
            <a:ext cx="1229032" cy="7619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Fetch SpaceX Launch Data</a:t>
            </a:r>
          </a:p>
        </p:txBody>
      </p:sp>
      <p:sp>
        <p:nvSpPr>
          <p:cNvPr id="11" name="Правоъгълник: със заоблени ъгли 10">
            <a:extLst>
              <a:ext uri="{FF2B5EF4-FFF2-40B4-BE49-F238E27FC236}">
                <a16:creationId xmlns:a16="http://schemas.microsoft.com/office/drawing/2014/main" id="{55ABCFAA-D99B-69DF-15FD-93D14290F6FF}"/>
              </a:ext>
            </a:extLst>
          </p:cNvPr>
          <p:cNvSpPr/>
          <p:nvPr/>
        </p:nvSpPr>
        <p:spPr>
          <a:xfrm>
            <a:off x="6833419" y="1892714"/>
            <a:ext cx="1229032" cy="7619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13" name="Съединител &quot;права стрелка&quot; 12">
            <a:extLst>
              <a:ext uri="{FF2B5EF4-FFF2-40B4-BE49-F238E27FC236}">
                <a16:creationId xmlns:a16="http://schemas.microsoft.com/office/drawing/2014/main" id="{3E5F195E-68F2-95A8-75E0-57F345D14873}"/>
              </a:ext>
            </a:extLst>
          </p:cNvPr>
          <p:cNvCxnSpPr>
            <a:stCxn id="11" idx="3"/>
            <a:endCxn id="2" idx="1"/>
          </p:cNvCxnSpPr>
          <p:nvPr/>
        </p:nvCxnSpPr>
        <p:spPr>
          <a:xfrm flipV="1">
            <a:off x="8062451" y="2273710"/>
            <a:ext cx="6563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Съединител &quot;права стрелка&quot; 13">
            <a:extLst>
              <a:ext uri="{FF2B5EF4-FFF2-40B4-BE49-F238E27FC236}">
                <a16:creationId xmlns:a16="http://schemas.microsoft.com/office/drawing/2014/main" id="{D933F5D6-7044-2934-649A-6B4A7FD703D4}"/>
              </a:ext>
            </a:extLst>
          </p:cNvPr>
          <p:cNvCxnSpPr/>
          <p:nvPr/>
        </p:nvCxnSpPr>
        <p:spPr>
          <a:xfrm flipV="1">
            <a:off x="9947786" y="2273706"/>
            <a:ext cx="6563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Съединител &quot;права стрелка&quot; 14">
            <a:extLst>
              <a:ext uri="{FF2B5EF4-FFF2-40B4-BE49-F238E27FC236}">
                <a16:creationId xmlns:a16="http://schemas.microsoft.com/office/drawing/2014/main" id="{18781F6B-ACFF-3FED-5705-13F04E8B5B9E}"/>
              </a:ext>
            </a:extLst>
          </p:cNvPr>
          <p:cNvCxnSpPr/>
          <p:nvPr/>
        </p:nvCxnSpPr>
        <p:spPr>
          <a:xfrm flipV="1">
            <a:off x="8062451" y="3913185"/>
            <a:ext cx="6563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Съединител &quot;права стрелка&quot; 15">
            <a:extLst>
              <a:ext uri="{FF2B5EF4-FFF2-40B4-BE49-F238E27FC236}">
                <a16:creationId xmlns:a16="http://schemas.microsoft.com/office/drawing/2014/main" id="{97861D1A-58EB-2180-D75A-CEFCF6191767}"/>
              </a:ext>
            </a:extLst>
          </p:cNvPr>
          <p:cNvCxnSpPr/>
          <p:nvPr/>
        </p:nvCxnSpPr>
        <p:spPr>
          <a:xfrm flipV="1">
            <a:off x="9947786" y="3900845"/>
            <a:ext cx="6563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Съединител &quot;права стрелка&quot; 17">
            <a:extLst>
              <a:ext uri="{FF2B5EF4-FFF2-40B4-BE49-F238E27FC236}">
                <a16:creationId xmlns:a16="http://schemas.microsoft.com/office/drawing/2014/main" id="{B3898346-C461-4157-15AF-57045A473E03}"/>
              </a:ext>
            </a:extLst>
          </p:cNvPr>
          <p:cNvCxnSpPr>
            <a:cxnSpLocks/>
            <a:stCxn id="7" idx="2"/>
            <a:endCxn id="10" idx="0"/>
          </p:cNvCxnSpPr>
          <p:nvPr/>
        </p:nvCxnSpPr>
        <p:spPr>
          <a:xfrm flipH="1">
            <a:off x="7447935" y="2654706"/>
            <a:ext cx="3743630" cy="88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 y="1792288"/>
            <a:ext cx="6292646"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Firstly I import a few important libraries like requests, pandas, and bs4 for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Again here the main functions were defined. I again use the requests library and the get function to get the data from the URL given. I use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with the text of the URL to get the information from the website. With this I can find all the tables with {</a:t>
            </a:r>
            <a:r>
              <a:rPr lang="en-US" sz="2200" dirty="0" err="1">
                <a:solidFill>
                  <a:schemeClr val="accent3">
                    <a:lumMod val="25000"/>
                  </a:schemeClr>
                </a:solidFill>
                <a:latin typeface="Abadi"/>
              </a:rPr>
              <a:t>html_tables</a:t>
            </a:r>
            <a:r>
              <a:rPr lang="en-US" sz="2200" dirty="0">
                <a:solidFill>
                  <a:schemeClr val="accent3">
                    <a:lumMod val="25000"/>
                  </a:schemeClr>
                </a:solidFill>
                <a:latin typeface="Abadi"/>
              </a:rPr>
              <a:t> = list(</a:t>
            </a:r>
            <a:r>
              <a:rPr lang="en-US" sz="2200" dirty="0" err="1">
                <a:solidFill>
                  <a:schemeClr val="accent3">
                    <a:lumMod val="25000"/>
                  </a:schemeClr>
                </a:solidFill>
                <a:latin typeface="Abadi"/>
              </a:rPr>
              <a:t>soup.find_all</a:t>
            </a:r>
            <a:r>
              <a:rPr lang="en-US" sz="2200" dirty="0">
                <a:solidFill>
                  <a:schemeClr val="accent3">
                    <a:lumMod val="25000"/>
                  </a:schemeClr>
                </a:solidFill>
                <a:latin typeface="Abadi"/>
              </a:rPr>
              <a:t>('table’))}. After finding the needed table I fetch the data from it and save it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(more on this in the data wrangling section).</a:t>
            </a:r>
          </a:p>
          <a:p>
            <a:pPr>
              <a:lnSpc>
                <a:spcPct val="100000"/>
              </a:lnSpc>
              <a:spcBef>
                <a:spcPts val="1400"/>
              </a:spcBef>
            </a:pPr>
            <a:r>
              <a:rPr lang="en-US" sz="2200" dirty="0">
                <a:solidFill>
                  <a:schemeClr val="accent3">
                    <a:lumMod val="25000"/>
                  </a:schemeClr>
                </a:solidFill>
                <a:latin typeface="Abadi"/>
              </a:rPr>
              <a:t>You can use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webscraping.ipynb</a:t>
            </a:r>
            <a:r>
              <a:rPr lang="en-US" sz="2200" dirty="0">
                <a:solidFill>
                  <a:schemeClr val="accent3">
                    <a:lumMod val="25000"/>
                  </a:schemeClr>
                </a:solidFill>
                <a:latin typeface="Abadi"/>
              </a:rPr>
              <a:t>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Правоъгълник: със заоблени ъгли 4">
            <a:extLst>
              <a:ext uri="{FF2B5EF4-FFF2-40B4-BE49-F238E27FC236}">
                <a16:creationId xmlns:a16="http://schemas.microsoft.com/office/drawing/2014/main" id="{B5A77D99-0737-9452-59DB-7E1423DEF232}"/>
              </a:ext>
            </a:extLst>
          </p:cNvPr>
          <p:cNvSpPr/>
          <p:nvPr/>
        </p:nvSpPr>
        <p:spPr>
          <a:xfrm>
            <a:off x="6420465" y="2132375"/>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7" name="Правоъгълник: със заоблени ъгли 6">
            <a:extLst>
              <a:ext uri="{FF2B5EF4-FFF2-40B4-BE49-F238E27FC236}">
                <a16:creationId xmlns:a16="http://schemas.microsoft.com/office/drawing/2014/main" id="{DA4FF8FF-F698-F52D-1B18-864445E3A5F2}"/>
              </a:ext>
            </a:extLst>
          </p:cNvPr>
          <p:cNvSpPr/>
          <p:nvPr/>
        </p:nvSpPr>
        <p:spPr>
          <a:xfrm>
            <a:off x="10488100" y="2137904"/>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Functions</a:t>
            </a:r>
          </a:p>
        </p:txBody>
      </p:sp>
      <p:sp>
        <p:nvSpPr>
          <p:cNvPr id="8" name="Правоъгълник: със заоблени ъгли 7">
            <a:extLst>
              <a:ext uri="{FF2B5EF4-FFF2-40B4-BE49-F238E27FC236}">
                <a16:creationId xmlns:a16="http://schemas.microsoft.com/office/drawing/2014/main" id="{4E3D30F8-AA90-AC15-B6B3-4C3392A70E14}"/>
              </a:ext>
            </a:extLst>
          </p:cNvPr>
          <p:cNvSpPr/>
          <p:nvPr/>
        </p:nvSpPr>
        <p:spPr>
          <a:xfrm>
            <a:off x="8454282" y="2137903"/>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Import Libraries</a:t>
            </a:r>
          </a:p>
        </p:txBody>
      </p:sp>
      <p:sp>
        <p:nvSpPr>
          <p:cNvPr id="9" name="Правоъгълник: със заоблени ъгли 8">
            <a:extLst>
              <a:ext uri="{FF2B5EF4-FFF2-40B4-BE49-F238E27FC236}">
                <a16:creationId xmlns:a16="http://schemas.microsoft.com/office/drawing/2014/main" id="{BFC7BC46-8FBA-A1B3-C666-5CA3CBEC796B}"/>
              </a:ext>
            </a:extLst>
          </p:cNvPr>
          <p:cNvSpPr/>
          <p:nvPr/>
        </p:nvSpPr>
        <p:spPr>
          <a:xfrm>
            <a:off x="10488100" y="3813681"/>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 the Data into a </a:t>
            </a:r>
            <a:r>
              <a:rPr lang="en-US" sz="1400" dirty="0" err="1"/>
              <a:t>df</a:t>
            </a:r>
            <a:endParaRPr lang="en-US" sz="1400" dirty="0"/>
          </a:p>
        </p:txBody>
      </p:sp>
      <p:sp>
        <p:nvSpPr>
          <p:cNvPr id="10" name="Правоъгълник: със заоблени ъгли 9">
            <a:extLst>
              <a:ext uri="{FF2B5EF4-FFF2-40B4-BE49-F238E27FC236}">
                <a16:creationId xmlns:a16="http://schemas.microsoft.com/office/drawing/2014/main" id="{1F4F4E75-74A4-D998-D9F7-39615F49E1AC}"/>
              </a:ext>
            </a:extLst>
          </p:cNvPr>
          <p:cNvSpPr/>
          <p:nvPr/>
        </p:nvSpPr>
        <p:spPr>
          <a:xfrm>
            <a:off x="8454282" y="3813679"/>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all the tables</a:t>
            </a:r>
          </a:p>
        </p:txBody>
      </p:sp>
      <p:sp>
        <p:nvSpPr>
          <p:cNvPr id="12" name="Правоъгълник: със заоблени ъгли 11">
            <a:extLst>
              <a:ext uri="{FF2B5EF4-FFF2-40B4-BE49-F238E27FC236}">
                <a16:creationId xmlns:a16="http://schemas.microsoft.com/office/drawing/2014/main" id="{DCF6069B-1F80-0EE2-CF64-1322C765503F}"/>
              </a:ext>
            </a:extLst>
          </p:cNvPr>
          <p:cNvSpPr/>
          <p:nvPr/>
        </p:nvSpPr>
        <p:spPr>
          <a:xfrm>
            <a:off x="6420465" y="3813681"/>
            <a:ext cx="1406012" cy="727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Fetch HTML data from Wiki</a:t>
            </a:r>
          </a:p>
        </p:txBody>
      </p:sp>
      <p:cxnSp>
        <p:nvCxnSpPr>
          <p:cNvPr id="14" name="Съединител &quot;права стрелка&quot; 13">
            <a:extLst>
              <a:ext uri="{FF2B5EF4-FFF2-40B4-BE49-F238E27FC236}">
                <a16:creationId xmlns:a16="http://schemas.microsoft.com/office/drawing/2014/main" id="{6D51531C-7E90-15CB-2CAF-24374926E693}"/>
              </a:ext>
            </a:extLst>
          </p:cNvPr>
          <p:cNvCxnSpPr>
            <a:cxnSpLocks/>
            <a:stCxn id="5" idx="3"/>
            <a:endCxn id="8" idx="1"/>
          </p:cNvCxnSpPr>
          <p:nvPr/>
        </p:nvCxnSpPr>
        <p:spPr>
          <a:xfrm>
            <a:off x="7826477" y="2496169"/>
            <a:ext cx="627805" cy="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Съединител &quot;права стрелка&quot; 16">
            <a:extLst>
              <a:ext uri="{FF2B5EF4-FFF2-40B4-BE49-F238E27FC236}">
                <a16:creationId xmlns:a16="http://schemas.microsoft.com/office/drawing/2014/main" id="{7D36F49B-01EF-B3D8-29E7-1A8CF0EB4451}"/>
              </a:ext>
            </a:extLst>
          </p:cNvPr>
          <p:cNvCxnSpPr>
            <a:cxnSpLocks/>
          </p:cNvCxnSpPr>
          <p:nvPr/>
        </p:nvCxnSpPr>
        <p:spPr>
          <a:xfrm>
            <a:off x="9869396" y="2490640"/>
            <a:ext cx="627805" cy="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Съединител &quot;права стрелка&quot; 17">
            <a:extLst>
              <a:ext uri="{FF2B5EF4-FFF2-40B4-BE49-F238E27FC236}">
                <a16:creationId xmlns:a16="http://schemas.microsoft.com/office/drawing/2014/main" id="{C4066C1A-E9D9-A60A-E9D3-4275C2D18F71}"/>
              </a:ext>
            </a:extLst>
          </p:cNvPr>
          <p:cNvCxnSpPr>
            <a:cxnSpLocks/>
          </p:cNvCxnSpPr>
          <p:nvPr/>
        </p:nvCxnSpPr>
        <p:spPr>
          <a:xfrm>
            <a:off x="9860295" y="4166415"/>
            <a:ext cx="627805" cy="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Съединител &quot;права стрелка&quot; 18">
            <a:extLst>
              <a:ext uri="{FF2B5EF4-FFF2-40B4-BE49-F238E27FC236}">
                <a16:creationId xmlns:a16="http://schemas.microsoft.com/office/drawing/2014/main" id="{94961EF2-6B1A-C399-6F7A-225CBC5BD388}"/>
              </a:ext>
            </a:extLst>
          </p:cNvPr>
          <p:cNvCxnSpPr>
            <a:cxnSpLocks/>
          </p:cNvCxnSpPr>
          <p:nvPr/>
        </p:nvCxnSpPr>
        <p:spPr>
          <a:xfrm>
            <a:off x="7817374" y="4113268"/>
            <a:ext cx="627805" cy="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Съединител: с чупка 20">
            <a:extLst>
              <a:ext uri="{FF2B5EF4-FFF2-40B4-BE49-F238E27FC236}">
                <a16:creationId xmlns:a16="http://schemas.microsoft.com/office/drawing/2014/main" id="{B42AD50A-BE0D-0545-5EE7-25396EA25290}"/>
              </a:ext>
            </a:extLst>
          </p:cNvPr>
          <p:cNvCxnSpPr>
            <a:cxnSpLocks/>
            <a:stCxn id="7" idx="2"/>
            <a:endCxn id="12" idx="0"/>
          </p:cNvCxnSpPr>
          <p:nvPr/>
        </p:nvCxnSpPr>
        <p:spPr>
          <a:xfrm rot="5400000">
            <a:off x="8683194" y="1305769"/>
            <a:ext cx="948190" cy="40676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Фасети">
  <a:themeElements>
    <a:clrScheme name="Фасети">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Фасети">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Фасети">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423</TotalTime>
  <Words>2712</Words>
  <Application>Microsoft Office PowerPoint</Application>
  <PresentationFormat>Широк екран</PresentationFormat>
  <Paragraphs>211</Paragraphs>
  <Slides>47</Slides>
  <Notes>7</Notes>
  <HiddenSlides>0</HiddenSlides>
  <MMClips>0</MMClips>
  <ScaleCrop>false</ScaleCrop>
  <HeadingPairs>
    <vt:vector size="6" baseType="variant">
      <vt:variant>
        <vt:lpstr>Използвани шрифтове</vt:lpstr>
      </vt:variant>
      <vt:variant>
        <vt:i4>6</vt:i4>
      </vt:variant>
      <vt:variant>
        <vt:lpstr>Тема</vt:lpstr>
      </vt:variant>
      <vt:variant>
        <vt:i4>2</vt:i4>
      </vt:variant>
      <vt:variant>
        <vt:lpstr>Заглавия на слайдовете</vt:lpstr>
      </vt:variant>
      <vt:variant>
        <vt:i4>47</vt:i4>
      </vt:variant>
    </vt:vector>
  </HeadingPairs>
  <TitlesOfParts>
    <vt:vector size="55" baseType="lpstr">
      <vt:lpstr>Abadi</vt:lpstr>
      <vt:lpstr>Arial</vt:lpstr>
      <vt:lpstr>Calibri</vt:lpstr>
      <vt:lpstr>IBM Plex Mono SemiBold</vt:lpstr>
      <vt:lpstr>Trebuchet MS</vt:lpstr>
      <vt:lpstr>Wingdings 3</vt:lpstr>
      <vt:lpstr>Custom Design</vt:lpstr>
      <vt:lpstr>Фасети</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Danail Arabadzhiev</cp:lastModifiedBy>
  <cp:revision>203</cp:revision>
  <dcterms:created xsi:type="dcterms:W3CDTF">2021-04-29T18:58:34Z</dcterms:created>
  <dcterms:modified xsi:type="dcterms:W3CDTF">2024-10-09T15:14:14Z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